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8" r:id="rId3"/>
    <p:sldId id="257" r:id="rId4"/>
    <p:sldId id="261" r:id="rId5"/>
    <p:sldId id="262" r:id="rId6"/>
    <p:sldId id="279" r:id="rId7"/>
    <p:sldId id="259"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111" d="100"/>
          <a:sy n="111" d="100"/>
        </p:scale>
        <p:origin x="2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C76858DA-CD1E-411F-90EB-E3B2ABA0706D}" type="datetimeFigureOut">
              <a:rPr lang="el-GR" smtClean="0"/>
              <a:t>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BDF3BCE-2FB4-441B-9A5A-00BBBC0B2F44}" type="slidenum">
              <a:rPr lang="el-GR" smtClean="0"/>
              <a:t>‹#›</a:t>
            </a:fld>
            <a:endParaRPr lang="el-GR"/>
          </a:p>
        </p:txBody>
      </p:sp>
    </p:spTree>
    <p:extLst>
      <p:ext uri="{BB962C8B-B14F-4D97-AF65-F5344CB8AC3E}">
        <p14:creationId xmlns:p14="http://schemas.microsoft.com/office/powerpoint/2010/main" val="135700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76858DA-CD1E-411F-90EB-E3B2ABA0706D}" type="datetimeFigureOut">
              <a:rPr lang="el-GR" smtClean="0"/>
              <a:t>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BDF3BCE-2FB4-441B-9A5A-00BBBC0B2F44}" type="slidenum">
              <a:rPr lang="el-GR" smtClean="0"/>
              <a:t>‹#›</a:t>
            </a:fld>
            <a:endParaRPr lang="el-GR"/>
          </a:p>
        </p:txBody>
      </p:sp>
    </p:spTree>
    <p:extLst>
      <p:ext uri="{BB962C8B-B14F-4D97-AF65-F5344CB8AC3E}">
        <p14:creationId xmlns:p14="http://schemas.microsoft.com/office/powerpoint/2010/main" val="43850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76858DA-CD1E-411F-90EB-E3B2ABA0706D}" type="datetimeFigureOut">
              <a:rPr lang="el-GR" smtClean="0"/>
              <a:t>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BDF3BCE-2FB4-441B-9A5A-00BBBC0B2F44}" type="slidenum">
              <a:rPr lang="el-GR" smtClean="0"/>
              <a:t>‹#›</a:t>
            </a:fld>
            <a:endParaRPr lang="el-GR"/>
          </a:p>
        </p:txBody>
      </p:sp>
    </p:spTree>
    <p:extLst>
      <p:ext uri="{BB962C8B-B14F-4D97-AF65-F5344CB8AC3E}">
        <p14:creationId xmlns:p14="http://schemas.microsoft.com/office/powerpoint/2010/main" val="217510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76858DA-CD1E-411F-90EB-E3B2ABA0706D}" type="datetimeFigureOut">
              <a:rPr lang="el-GR" smtClean="0"/>
              <a:t>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BDF3BCE-2FB4-441B-9A5A-00BBBC0B2F44}" type="slidenum">
              <a:rPr lang="el-GR" smtClean="0"/>
              <a:t>‹#›</a:t>
            </a:fld>
            <a:endParaRPr lang="el-GR"/>
          </a:p>
        </p:txBody>
      </p:sp>
    </p:spTree>
    <p:extLst>
      <p:ext uri="{BB962C8B-B14F-4D97-AF65-F5344CB8AC3E}">
        <p14:creationId xmlns:p14="http://schemas.microsoft.com/office/powerpoint/2010/main" val="216086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C76858DA-CD1E-411F-90EB-E3B2ABA0706D}" type="datetimeFigureOut">
              <a:rPr lang="el-GR" smtClean="0"/>
              <a:t>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BDF3BCE-2FB4-441B-9A5A-00BBBC0B2F44}" type="slidenum">
              <a:rPr lang="el-GR" smtClean="0"/>
              <a:t>‹#›</a:t>
            </a:fld>
            <a:endParaRPr lang="el-GR"/>
          </a:p>
        </p:txBody>
      </p:sp>
    </p:spTree>
    <p:extLst>
      <p:ext uri="{BB962C8B-B14F-4D97-AF65-F5344CB8AC3E}">
        <p14:creationId xmlns:p14="http://schemas.microsoft.com/office/powerpoint/2010/main" val="226624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C76858DA-CD1E-411F-90EB-E3B2ABA0706D}" type="datetimeFigureOut">
              <a:rPr lang="el-GR" smtClean="0"/>
              <a:t>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BDF3BCE-2FB4-441B-9A5A-00BBBC0B2F44}" type="slidenum">
              <a:rPr lang="el-GR" smtClean="0"/>
              <a:t>‹#›</a:t>
            </a:fld>
            <a:endParaRPr lang="el-GR"/>
          </a:p>
        </p:txBody>
      </p:sp>
    </p:spTree>
    <p:extLst>
      <p:ext uri="{BB962C8B-B14F-4D97-AF65-F5344CB8AC3E}">
        <p14:creationId xmlns:p14="http://schemas.microsoft.com/office/powerpoint/2010/main" val="1321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C76858DA-CD1E-411F-90EB-E3B2ABA0706D}" type="datetimeFigureOut">
              <a:rPr lang="el-GR" smtClean="0"/>
              <a:t>1/2/2021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BDF3BCE-2FB4-441B-9A5A-00BBBC0B2F44}" type="slidenum">
              <a:rPr lang="el-GR" smtClean="0"/>
              <a:t>‹#›</a:t>
            </a:fld>
            <a:endParaRPr lang="el-GR"/>
          </a:p>
        </p:txBody>
      </p:sp>
    </p:spTree>
    <p:extLst>
      <p:ext uri="{BB962C8B-B14F-4D97-AF65-F5344CB8AC3E}">
        <p14:creationId xmlns:p14="http://schemas.microsoft.com/office/powerpoint/2010/main" val="73325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C76858DA-CD1E-411F-90EB-E3B2ABA0706D}" type="datetimeFigureOut">
              <a:rPr lang="el-GR" smtClean="0"/>
              <a:t>1/2/2021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BDF3BCE-2FB4-441B-9A5A-00BBBC0B2F44}" type="slidenum">
              <a:rPr lang="el-GR" smtClean="0"/>
              <a:t>‹#›</a:t>
            </a:fld>
            <a:endParaRPr lang="el-GR"/>
          </a:p>
        </p:txBody>
      </p:sp>
    </p:spTree>
    <p:extLst>
      <p:ext uri="{BB962C8B-B14F-4D97-AF65-F5344CB8AC3E}">
        <p14:creationId xmlns:p14="http://schemas.microsoft.com/office/powerpoint/2010/main" val="1241205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76858DA-CD1E-411F-90EB-E3B2ABA0706D}" type="datetimeFigureOut">
              <a:rPr lang="el-GR" smtClean="0"/>
              <a:t>1/2/2021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BDF3BCE-2FB4-441B-9A5A-00BBBC0B2F44}" type="slidenum">
              <a:rPr lang="el-GR" smtClean="0"/>
              <a:t>‹#›</a:t>
            </a:fld>
            <a:endParaRPr lang="el-GR"/>
          </a:p>
        </p:txBody>
      </p:sp>
    </p:spTree>
    <p:extLst>
      <p:ext uri="{BB962C8B-B14F-4D97-AF65-F5344CB8AC3E}">
        <p14:creationId xmlns:p14="http://schemas.microsoft.com/office/powerpoint/2010/main" val="229690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76858DA-CD1E-411F-90EB-E3B2ABA0706D}" type="datetimeFigureOut">
              <a:rPr lang="el-GR" smtClean="0"/>
              <a:t>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BDF3BCE-2FB4-441B-9A5A-00BBBC0B2F44}" type="slidenum">
              <a:rPr lang="el-GR" smtClean="0"/>
              <a:t>‹#›</a:t>
            </a:fld>
            <a:endParaRPr lang="el-GR"/>
          </a:p>
        </p:txBody>
      </p:sp>
    </p:spTree>
    <p:extLst>
      <p:ext uri="{BB962C8B-B14F-4D97-AF65-F5344CB8AC3E}">
        <p14:creationId xmlns:p14="http://schemas.microsoft.com/office/powerpoint/2010/main" val="163043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76858DA-CD1E-411F-90EB-E3B2ABA0706D}" type="datetimeFigureOut">
              <a:rPr lang="el-GR" smtClean="0"/>
              <a:t>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BDF3BCE-2FB4-441B-9A5A-00BBBC0B2F44}" type="slidenum">
              <a:rPr lang="el-GR" smtClean="0"/>
              <a:t>‹#›</a:t>
            </a:fld>
            <a:endParaRPr lang="el-GR"/>
          </a:p>
        </p:txBody>
      </p:sp>
    </p:spTree>
    <p:extLst>
      <p:ext uri="{BB962C8B-B14F-4D97-AF65-F5344CB8AC3E}">
        <p14:creationId xmlns:p14="http://schemas.microsoft.com/office/powerpoint/2010/main" val="378199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858DA-CD1E-411F-90EB-E3B2ABA0706D}" type="datetimeFigureOut">
              <a:rPr lang="el-GR" smtClean="0"/>
              <a:t>1/2/2021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F3BCE-2FB4-441B-9A5A-00BBBC0B2F44}" type="slidenum">
              <a:rPr lang="el-GR" smtClean="0"/>
              <a:t>‹#›</a:t>
            </a:fld>
            <a:endParaRPr lang="el-GR"/>
          </a:p>
        </p:txBody>
      </p:sp>
    </p:spTree>
    <p:extLst>
      <p:ext uri="{BB962C8B-B14F-4D97-AF65-F5344CB8AC3E}">
        <p14:creationId xmlns:p14="http://schemas.microsoft.com/office/powerpoint/2010/main" val="4105025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3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6431281" y="336911"/>
            <a:ext cx="5385224" cy="2387600"/>
          </a:xfrm>
        </p:spPr>
        <p:txBody>
          <a:bodyPr>
            <a:noAutofit/>
          </a:bodyPr>
          <a:lstStyle/>
          <a:p>
            <a:r>
              <a:rPr lang="en-US" sz="4800" dirty="0"/>
              <a:t>Pedagogies, teaching and assessment methods (a)Title</a:t>
            </a:r>
            <a:endParaRPr lang="el-GR" sz="4800" dirty="0"/>
          </a:p>
        </p:txBody>
      </p:sp>
      <p:sp>
        <p:nvSpPr>
          <p:cNvPr id="3" name="Υπότιτλος 2"/>
          <p:cNvSpPr>
            <a:spLocks noGrp="1"/>
          </p:cNvSpPr>
          <p:nvPr>
            <p:ph type="subTitle" idx="1"/>
          </p:nvPr>
        </p:nvSpPr>
        <p:spPr>
          <a:xfrm>
            <a:off x="7418717" y="4562808"/>
            <a:ext cx="4275334" cy="909577"/>
          </a:xfrm>
        </p:spPr>
        <p:txBody>
          <a:bodyPr/>
          <a:lstStyle/>
          <a:p>
            <a:r>
              <a:rPr lang="en-US" dirty="0"/>
              <a:t>Marios </a:t>
            </a:r>
            <a:r>
              <a:rPr lang="en-US" dirty="0" err="1"/>
              <a:t>Koukounaras</a:t>
            </a:r>
            <a:r>
              <a:rPr lang="en-US" dirty="0"/>
              <a:t> </a:t>
            </a:r>
            <a:r>
              <a:rPr lang="en-US" dirty="0" err="1"/>
              <a:t>Liagkis</a:t>
            </a:r>
            <a:endParaRPr lang="en-US" dirty="0"/>
          </a:p>
          <a:p>
            <a:r>
              <a:rPr lang="en-US" dirty="0" err="1"/>
              <a:t>Asssistant</a:t>
            </a:r>
            <a:r>
              <a:rPr lang="en-US" dirty="0"/>
              <a:t> Professor, NKUA</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8231" y="4973921"/>
            <a:ext cx="1037241" cy="968005"/>
          </a:xfrm>
          <a:prstGeom prst="rect">
            <a:avLst/>
          </a:prstGeom>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936474"/>
            <a:ext cx="3329796" cy="1071823"/>
          </a:xfrm>
          <a:prstGeom prst="rect">
            <a:avLst/>
          </a:prstGeom>
        </p:spPr>
      </p:pic>
      <p:sp>
        <p:nvSpPr>
          <p:cNvPr id="8" name="TextBox 7"/>
          <p:cNvSpPr txBox="1"/>
          <p:nvPr/>
        </p:nvSpPr>
        <p:spPr>
          <a:xfrm>
            <a:off x="172528" y="6008298"/>
            <a:ext cx="6719978" cy="646331"/>
          </a:xfrm>
          <a:prstGeom prst="rect">
            <a:avLst/>
          </a:prstGeom>
          <a:noFill/>
        </p:spPr>
        <p:txBody>
          <a:bodyPr wrap="square" rtlCol="0">
            <a:spAutoFit/>
          </a:bodyPr>
          <a:lstStyle/>
          <a:p>
            <a:pPr algn="just"/>
            <a:r>
              <a:rPr lang="en-US" sz="1200" dirty="0"/>
              <a:t>This project has been funded with support from the European Commission. This publication reflects the views only of the author, and the Commission cannot be held responsible for any use which may be made of the information contained therein. Project Number: [2019-1-EL01-KA203-062449] </a:t>
            </a:r>
            <a:endParaRPr lang="el-GR" sz="1200" dirty="0"/>
          </a:p>
        </p:txBody>
      </p:sp>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181732"/>
            <a:ext cx="1484323" cy="530115"/>
          </a:xfrm>
          <a:prstGeom prst="rect">
            <a:avLst/>
          </a:prstGeom>
        </p:spPr>
      </p:pic>
      <p:pic>
        <p:nvPicPr>
          <p:cNvPr id="11" name="Εικόνα 10"/>
          <p:cNvPicPr>
            <a:picLocks noChangeAspect="1"/>
          </p:cNvPicPr>
          <p:nvPr/>
        </p:nvPicPr>
        <p:blipFill rotWithShape="1">
          <a:blip r:embed="rId5">
            <a:extLst>
              <a:ext uri="{28A0092B-C50C-407E-A947-70E740481C1C}">
                <a14:useLocalDpi xmlns:a14="http://schemas.microsoft.com/office/drawing/2010/main" val="0"/>
              </a:ext>
            </a:extLst>
          </a:blip>
          <a:srcRect l="11686" r="14622"/>
          <a:stretch/>
        </p:blipFill>
        <p:spPr>
          <a:xfrm>
            <a:off x="3317860" y="3112525"/>
            <a:ext cx="1086928" cy="526767"/>
          </a:xfrm>
          <a:prstGeom prst="rect">
            <a:avLst/>
          </a:prstGeom>
        </p:spPr>
      </p:pic>
      <p:pic>
        <p:nvPicPr>
          <p:cNvPr id="12" name="Εικόνα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5578" y="3142238"/>
            <a:ext cx="1386524" cy="495187"/>
          </a:xfrm>
          <a:prstGeom prst="rect">
            <a:avLst/>
          </a:prstGeom>
        </p:spPr>
      </p:pic>
      <p:pic>
        <p:nvPicPr>
          <p:cNvPr id="13" name="Εικόνα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8386" y="3112525"/>
            <a:ext cx="1494526" cy="533759"/>
          </a:xfrm>
          <a:prstGeom prst="rect">
            <a:avLst/>
          </a:prstGeom>
        </p:spPr>
      </p:pic>
      <p:pic>
        <p:nvPicPr>
          <p:cNvPr id="14" name="Εικόνα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6866" y="3102740"/>
            <a:ext cx="1606670" cy="573810"/>
          </a:xfrm>
          <a:prstGeom prst="rect">
            <a:avLst/>
          </a:prstGeom>
        </p:spPr>
      </p:pic>
      <p:cxnSp>
        <p:nvCxnSpPr>
          <p:cNvPr id="16" name="Ευθεία γραμμή σύνδεσης 15"/>
          <p:cNvCxnSpPr/>
          <p:nvPr/>
        </p:nvCxnSpPr>
        <p:spPr>
          <a:xfrm flipV="1">
            <a:off x="7047781" y="3907766"/>
            <a:ext cx="8627" cy="2820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V="1">
            <a:off x="6214660" y="116162"/>
            <a:ext cx="0" cy="267017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Εικόνα 4"/>
          <p:cNvPicPr>
            <a:picLocks noChangeAspect="1"/>
          </p:cNvPicPr>
          <p:nvPr/>
        </p:nvPicPr>
        <p:blipFill>
          <a:blip r:embed="rId9"/>
          <a:stretch>
            <a:fillRect/>
          </a:stretch>
        </p:blipFill>
        <p:spPr>
          <a:xfrm>
            <a:off x="892603" y="310400"/>
            <a:ext cx="4507765" cy="2414111"/>
          </a:xfrm>
          <a:prstGeom prst="rect">
            <a:avLst/>
          </a:prstGeom>
        </p:spPr>
      </p:pic>
      <p:pic>
        <p:nvPicPr>
          <p:cNvPr id="4" name="Εικόνα 3">
            <a:extLst>
              <a:ext uri="{FF2B5EF4-FFF2-40B4-BE49-F238E27FC236}">
                <a16:creationId xmlns:a16="http://schemas.microsoft.com/office/drawing/2014/main" id="{482802CF-888E-4FFE-8E75-3266356EB3E5}"/>
              </a:ext>
            </a:extLst>
          </p:cNvPr>
          <p:cNvPicPr>
            <a:picLocks noChangeAspect="1"/>
          </p:cNvPicPr>
          <p:nvPr/>
        </p:nvPicPr>
        <p:blipFill>
          <a:blip r:embed="rId10"/>
          <a:stretch>
            <a:fillRect/>
          </a:stretch>
        </p:blipFill>
        <p:spPr>
          <a:xfrm>
            <a:off x="1570705" y="3187955"/>
            <a:ext cx="1816765" cy="634039"/>
          </a:xfrm>
          <a:prstGeom prst="rect">
            <a:avLst/>
          </a:prstGeom>
        </p:spPr>
      </p:pic>
    </p:spTree>
    <p:extLst>
      <p:ext uri="{BB962C8B-B14F-4D97-AF65-F5344CB8AC3E}">
        <p14:creationId xmlns:p14="http://schemas.microsoft.com/office/powerpoint/2010/main" val="15901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9215" y="2240817"/>
            <a:ext cx="10515600" cy="1325563"/>
          </a:xfrm>
        </p:spPr>
        <p:txBody>
          <a:bodyPr/>
          <a:lstStyle/>
          <a:p>
            <a:r>
              <a:rPr lang="en-US" dirty="0"/>
              <a:t>A good idea is to use a template</a:t>
            </a:r>
            <a:endParaRPr lang="el-GR" dirty="0"/>
          </a:p>
        </p:txBody>
      </p:sp>
      <p:sp>
        <p:nvSpPr>
          <p:cNvPr id="4" name="Θέση περιεχομένου 3"/>
          <p:cNvSpPr>
            <a:spLocks noGrp="1"/>
          </p:cNvSpPr>
          <p:nvPr>
            <p:ph idx="1"/>
          </p:nvPr>
        </p:nvSpPr>
        <p:spPr/>
        <p:txBody>
          <a:bodyPr/>
          <a:lstStyle/>
          <a:p>
            <a:endParaRPr lang="el-GR"/>
          </a:p>
        </p:txBody>
      </p:sp>
    </p:spTree>
    <p:extLst>
      <p:ext uri="{BB962C8B-B14F-4D97-AF65-F5344CB8AC3E}">
        <p14:creationId xmlns:p14="http://schemas.microsoft.com/office/powerpoint/2010/main" val="173434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The basic steps of </a:t>
            </a:r>
            <a:r>
              <a:rPr lang="en-US" dirty="0" err="1"/>
              <a:t>SoW’s</a:t>
            </a:r>
            <a:r>
              <a:rPr lang="en-US" dirty="0"/>
              <a:t> </a:t>
            </a:r>
            <a:r>
              <a:rPr lang="en-US" dirty="0" err="1"/>
              <a:t>developlment</a:t>
            </a:r>
            <a:endParaRPr lang="el-GR" dirty="0"/>
          </a:p>
        </p:txBody>
      </p:sp>
      <p:sp>
        <p:nvSpPr>
          <p:cNvPr id="3" name="Θέση περιεχομένου 2"/>
          <p:cNvSpPr>
            <a:spLocks noGrp="1"/>
          </p:cNvSpPr>
          <p:nvPr>
            <p:ph idx="1"/>
          </p:nvPr>
        </p:nvSpPr>
        <p:spPr/>
        <p:txBody>
          <a:bodyPr/>
          <a:lstStyle/>
          <a:p>
            <a:pPr marL="0" indent="0">
              <a:buNone/>
            </a:pPr>
            <a:r>
              <a:rPr lang="en-US" sz="3200" dirty="0"/>
              <a:t>1)	Review Curriculum/course content or topic’s literature</a:t>
            </a:r>
          </a:p>
          <a:p>
            <a:pPr marL="0" indent="0">
              <a:buNone/>
            </a:pPr>
            <a:r>
              <a:rPr lang="en-US" sz="3200" dirty="0"/>
              <a:t>2)	Decide the level of the academic focus and time should be given and read</a:t>
            </a:r>
          </a:p>
          <a:p>
            <a:pPr marL="0" indent="0">
              <a:buNone/>
            </a:pPr>
            <a:r>
              <a:rPr lang="en-US" sz="3200" dirty="0"/>
              <a:t>3)	Write down all the information about requirements and constraints </a:t>
            </a:r>
          </a:p>
          <a:p>
            <a:pPr marL="0" indent="0">
              <a:buNone/>
            </a:pPr>
            <a:r>
              <a:rPr lang="en-US" sz="3200" dirty="0"/>
              <a:t>4)	Set out the objectives for the Module/course in total as a deliverable set (not a wish list) as they have to be interpreted as outcomes and justified in practice.</a:t>
            </a:r>
          </a:p>
          <a:p>
            <a:pPr marL="0" indent="0">
              <a:buNone/>
            </a:pPr>
            <a:endParaRPr lang="el-GR" dirty="0"/>
          </a:p>
        </p:txBody>
      </p:sp>
    </p:spTree>
    <p:extLst>
      <p:ext uri="{BB962C8B-B14F-4D97-AF65-F5344CB8AC3E}">
        <p14:creationId xmlns:p14="http://schemas.microsoft.com/office/powerpoint/2010/main" val="394583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328246"/>
            <a:ext cx="10515600" cy="5848717"/>
          </a:xfrm>
        </p:spPr>
        <p:txBody>
          <a:bodyPr/>
          <a:lstStyle/>
          <a:p>
            <a:pPr marL="514350" indent="-514350">
              <a:buAutoNum type="arabicParenR" startAt="5"/>
            </a:pPr>
            <a:r>
              <a:rPr lang="en-US" sz="3200" dirty="0"/>
              <a:t>Check whether the objectives cover the five key attributes known as SMART (Doran, 1970): </a:t>
            </a:r>
          </a:p>
          <a:p>
            <a:pPr marL="0" indent="0">
              <a:buNone/>
            </a:pPr>
            <a:endParaRPr lang="en-US" sz="3200" dirty="0"/>
          </a:p>
          <a:p>
            <a:pPr marL="0" indent="0">
              <a:buNone/>
            </a:pPr>
            <a:r>
              <a:rPr lang="en-US" sz="3200" b="1" dirty="0"/>
              <a:t>Specific: </a:t>
            </a:r>
            <a:r>
              <a:rPr lang="en-US" sz="3200" dirty="0"/>
              <a:t>the objective should be clear and unambiguous</a:t>
            </a:r>
          </a:p>
          <a:p>
            <a:pPr marL="0" indent="0">
              <a:buNone/>
            </a:pPr>
            <a:r>
              <a:rPr lang="en-US" sz="3200" b="1" dirty="0"/>
              <a:t>Measurable: </a:t>
            </a:r>
            <a:r>
              <a:rPr lang="en-US" sz="3200" dirty="0"/>
              <a:t>there should be some way of tracking progress</a:t>
            </a:r>
          </a:p>
          <a:p>
            <a:pPr marL="0" indent="0">
              <a:buNone/>
            </a:pPr>
            <a:r>
              <a:rPr lang="en-US" sz="3200" b="1" dirty="0"/>
              <a:t>Acceptable: </a:t>
            </a:r>
            <a:r>
              <a:rPr lang="en-US" sz="3200" dirty="0"/>
              <a:t>there should be consensus within the class on what’s to be done</a:t>
            </a:r>
          </a:p>
          <a:p>
            <a:pPr marL="0" indent="0">
              <a:buNone/>
            </a:pPr>
            <a:r>
              <a:rPr lang="en-US" sz="3200" b="1" dirty="0"/>
              <a:t>Realistic: </a:t>
            </a:r>
            <a:r>
              <a:rPr lang="en-US" sz="3200" dirty="0"/>
              <a:t>learners should be able to achieve what’s being asked of them</a:t>
            </a:r>
          </a:p>
          <a:p>
            <a:pPr marL="0" indent="0">
              <a:buNone/>
            </a:pPr>
            <a:r>
              <a:rPr lang="en-US" sz="3200" dirty="0"/>
              <a:t>Time-bound: there should be a timescale within which the objectives will be achieved</a:t>
            </a:r>
          </a:p>
          <a:p>
            <a:pPr marL="0" indent="0">
              <a:buNone/>
            </a:pPr>
            <a:endParaRPr lang="el-GR" dirty="0"/>
          </a:p>
        </p:txBody>
      </p:sp>
    </p:spTree>
    <p:extLst>
      <p:ext uri="{BB962C8B-B14F-4D97-AF65-F5344CB8AC3E}">
        <p14:creationId xmlns:p14="http://schemas.microsoft.com/office/powerpoint/2010/main" val="194372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45477" y="351692"/>
            <a:ext cx="11347938" cy="6260123"/>
          </a:xfrm>
        </p:spPr>
        <p:txBody>
          <a:bodyPr>
            <a:normAutofit lnSpcReduction="10000"/>
          </a:bodyPr>
          <a:lstStyle/>
          <a:p>
            <a:pPr marL="0" indent="0">
              <a:buNone/>
            </a:pPr>
            <a:r>
              <a:rPr lang="en-US" sz="3200" dirty="0"/>
              <a:t>6)	Estimate time requirements according to the objectives and the content/basic topics to be covered</a:t>
            </a:r>
          </a:p>
          <a:p>
            <a:pPr marL="0" indent="0">
              <a:buNone/>
            </a:pPr>
            <a:r>
              <a:rPr lang="en-US" sz="3200" dirty="0"/>
              <a:t>7)	Relate the objectives with the Competences for Democratic Culture and the descriptors (Basic, Intermediate, Advanced) divided into four groups (Knowledge and Critical Understanding, Values, Attitudes, Skills) in order to ensure that the </a:t>
            </a:r>
            <a:r>
              <a:rPr lang="en-US" sz="3200" dirty="0" err="1"/>
              <a:t>SoW</a:t>
            </a:r>
            <a:r>
              <a:rPr lang="en-US" sz="3200" dirty="0"/>
              <a:t> implements EDC/HRE/IE </a:t>
            </a:r>
          </a:p>
          <a:p>
            <a:pPr marL="0" indent="0">
              <a:buNone/>
            </a:pPr>
            <a:r>
              <a:rPr lang="en-US" sz="3200" dirty="0"/>
              <a:t>8)	</a:t>
            </a:r>
            <a:r>
              <a:rPr lang="en-US" sz="3200" dirty="0" err="1"/>
              <a:t>Writie</a:t>
            </a:r>
            <a:r>
              <a:rPr lang="en-US" sz="3200" dirty="0"/>
              <a:t> down the basic elements of each session/lesson (title, preparatory tasks, content, a number of activities in bullet points, draft of assessment, recourses) </a:t>
            </a:r>
          </a:p>
          <a:p>
            <a:pPr marL="0" indent="0">
              <a:buNone/>
            </a:pPr>
            <a:r>
              <a:rPr lang="en-US" sz="3200" dirty="0"/>
              <a:t>9)	Note all school breaks, examinations, assemblies, events and conflicts  that might interrupt a linear </a:t>
            </a:r>
            <a:r>
              <a:rPr lang="en-US" sz="3200" dirty="0" err="1"/>
              <a:t>SoW</a:t>
            </a:r>
            <a:endParaRPr lang="en-US" sz="3200" dirty="0"/>
          </a:p>
          <a:p>
            <a:pPr marL="0" indent="0">
              <a:buNone/>
            </a:pPr>
            <a:r>
              <a:rPr lang="en-US" sz="3200" dirty="0"/>
              <a:t>10)	Consult with other educators in the institution to ensure there are no conflicts with your </a:t>
            </a:r>
            <a:r>
              <a:rPr lang="en-US" sz="3200" dirty="0" err="1"/>
              <a:t>SoW.</a:t>
            </a:r>
            <a:endParaRPr lang="en-US" sz="3200" dirty="0"/>
          </a:p>
          <a:p>
            <a:pPr marL="0" indent="0">
              <a:buNone/>
            </a:pPr>
            <a:endParaRPr lang="el-GR" dirty="0"/>
          </a:p>
        </p:txBody>
      </p:sp>
    </p:spTree>
    <p:extLst>
      <p:ext uri="{BB962C8B-B14F-4D97-AF65-F5344CB8AC3E}">
        <p14:creationId xmlns:p14="http://schemas.microsoft.com/office/powerpoint/2010/main" val="181020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82295" y="0"/>
            <a:ext cx="12027409" cy="6858000"/>
          </a:xfrm>
          <a:prstGeom prst="rect">
            <a:avLst/>
          </a:prstGeom>
        </p:spPr>
      </p:pic>
      <p:sp>
        <p:nvSpPr>
          <p:cNvPr id="2" name="Τίτλος 1"/>
          <p:cNvSpPr>
            <a:spLocks noGrp="1"/>
          </p:cNvSpPr>
          <p:nvPr>
            <p:ph type="title"/>
          </p:nvPr>
        </p:nvSpPr>
        <p:spPr>
          <a:xfrm>
            <a:off x="762995" y="2894214"/>
            <a:ext cx="10515600" cy="1325563"/>
          </a:xfrm>
        </p:spPr>
        <p:txBody>
          <a:bodyPr>
            <a:normAutofit fontScale="90000"/>
          </a:bodyPr>
          <a:lstStyle/>
          <a:p>
            <a:pPr algn="ctr"/>
            <a:r>
              <a:rPr lang="en-US" dirty="0">
                <a:solidFill>
                  <a:schemeClr val="bg1"/>
                </a:solidFill>
                <a:effectLst>
                  <a:outerShdw blurRad="38100" dist="38100" dir="2700000" algn="tl">
                    <a:srgbClr val="000000">
                      <a:alpha val="43137"/>
                    </a:srgbClr>
                  </a:outerShdw>
                </a:effectLst>
              </a:rPr>
              <a:t>Lesson plan </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within a certain framework </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is the basis for successful teaching </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and subsequent reflection</a:t>
            </a:r>
            <a:endParaRPr lang="el-G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861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2662" y="2029802"/>
            <a:ext cx="10515600" cy="1325563"/>
          </a:xfrm>
        </p:spPr>
        <p:txBody>
          <a:bodyPr>
            <a:normAutofit fontScale="90000"/>
          </a:bodyPr>
          <a:lstStyle/>
          <a:p>
            <a:pPr algn="ctr"/>
            <a:r>
              <a:rPr lang="en-US" dirty="0"/>
              <a:t>When we plan a lesson </a:t>
            </a:r>
            <a:r>
              <a:rPr lang="en-US" dirty="0">
                <a:solidFill>
                  <a:srgbClr val="FF0000"/>
                </a:solidFill>
              </a:rPr>
              <a:t>Objectives/Aims/Goals, Methods/Techniques, Content, Time, Materials </a:t>
            </a:r>
            <a:r>
              <a:rPr lang="en-US" dirty="0"/>
              <a:t>are the clarifications and tasks that always come up </a:t>
            </a:r>
            <a:endParaRPr lang="el-GR" dirty="0"/>
          </a:p>
        </p:txBody>
      </p:sp>
    </p:spTree>
    <p:extLst>
      <p:ext uri="{BB962C8B-B14F-4D97-AF65-F5344CB8AC3E}">
        <p14:creationId xmlns:p14="http://schemas.microsoft.com/office/powerpoint/2010/main" val="159114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8245" y="365126"/>
            <a:ext cx="11676185" cy="666506"/>
          </a:xfrm>
        </p:spPr>
        <p:txBody>
          <a:bodyPr>
            <a:normAutofit/>
          </a:bodyPr>
          <a:lstStyle/>
          <a:p>
            <a:r>
              <a:rPr lang="en-US" sz="2400" b="1" dirty="0"/>
              <a:t>A set of criteria of good teaching aligned with the six perspectives  (Meyer, 2012, p. 11)</a:t>
            </a:r>
            <a:endParaRPr lang="el-GR" sz="2400" b="1" dirty="0"/>
          </a:p>
        </p:txBody>
      </p:sp>
      <p:pic>
        <p:nvPicPr>
          <p:cNvPr id="4" name="Θέση περιεχομένου 3"/>
          <p:cNvPicPr>
            <a:picLocks noGrp="1" noChangeAspect="1"/>
          </p:cNvPicPr>
          <p:nvPr>
            <p:ph idx="1"/>
          </p:nvPr>
        </p:nvPicPr>
        <p:blipFill>
          <a:blip r:embed="rId2"/>
          <a:stretch>
            <a:fillRect/>
          </a:stretch>
        </p:blipFill>
        <p:spPr>
          <a:xfrm>
            <a:off x="1195755" y="1031632"/>
            <a:ext cx="9941168" cy="5650521"/>
          </a:xfrm>
          <a:prstGeom prst="rect">
            <a:avLst/>
          </a:prstGeom>
        </p:spPr>
      </p:pic>
      <p:pic>
        <p:nvPicPr>
          <p:cNvPr id="5" name="Εικόνα 4"/>
          <p:cNvPicPr>
            <a:picLocks noChangeAspect="1"/>
          </p:cNvPicPr>
          <p:nvPr/>
        </p:nvPicPr>
        <p:blipFill>
          <a:blip r:embed="rId3"/>
          <a:stretch>
            <a:fillRect/>
          </a:stretch>
        </p:blipFill>
        <p:spPr>
          <a:xfrm>
            <a:off x="3950898" y="2157045"/>
            <a:ext cx="4563374" cy="3510509"/>
          </a:xfrm>
          <a:prstGeom prst="rect">
            <a:avLst/>
          </a:prstGeom>
        </p:spPr>
      </p:pic>
      <p:pic>
        <p:nvPicPr>
          <p:cNvPr id="7" name="Εικόνα 6"/>
          <p:cNvPicPr>
            <a:picLocks noChangeAspect="1"/>
          </p:cNvPicPr>
          <p:nvPr/>
        </p:nvPicPr>
        <p:blipFill>
          <a:blip r:embed="rId4"/>
          <a:stretch>
            <a:fillRect/>
          </a:stretch>
        </p:blipFill>
        <p:spPr>
          <a:xfrm>
            <a:off x="6631665" y="2467155"/>
            <a:ext cx="1339143" cy="1330028"/>
          </a:xfrm>
          <a:prstGeom prst="rect">
            <a:avLst/>
          </a:prstGeom>
        </p:spPr>
      </p:pic>
      <p:pic>
        <p:nvPicPr>
          <p:cNvPr id="8" name="Εικόνα 7"/>
          <p:cNvPicPr>
            <a:picLocks noChangeAspect="1"/>
          </p:cNvPicPr>
          <p:nvPr/>
        </p:nvPicPr>
        <p:blipFill>
          <a:blip r:embed="rId5"/>
          <a:stretch>
            <a:fillRect/>
          </a:stretch>
        </p:blipFill>
        <p:spPr>
          <a:xfrm>
            <a:off x="4399471" y="2483078"/>
            <a:ext cx="1279905" cy="1314105"/>
          </a:xfrm>
          <a:prstGeom prst="rect">
            <a:avLst/>
          </a:prstGeom>
        </p:spPr>
      </p:pic>
      <p:pic>
        <p:nvPicPr>
          <p:cNvPr id="9" name="Εικόνα 8"/>
          <p:cNvPicPr>
            <a:picLocks noChangeAspect="1"/>
          </p:cNvPicPr>
          <p:nvPr/>
        </p:nvPicPr>
        <p:blipFill>
          <a:blip r:embed="rId6"/>
          <a:stretch>
            <a:fillRect/>
          </a:stretch>
        </p:blipFill>
        <p:spPr>
          <a:xfrm>
            <a:off x="5175849" y="4811782"/>
            <a:ext cx="2311879" cy="407200"/>
          </a:xfrm>
          <a:prstGeom prst="rect">
            <a:avLst/>
          </a:prstGeom>
        </p:spPr>
      </p:pic>
    </p:spTree>
    <p:extLst>
      <p:ext uri="{BB962C8B-B14F-4D97-AF65-F5344CB8AC3E}">
        <p14:creationId xmlns:p14="http://schemas.microsoft.com/office/powerpoint/2010/main" val="62528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199" y="365125"/>
            <a:ext cx="11166231" cy="1325563"/>
          </a:xfrm>
        </p:spPr>
        <p:txBody>
          <a:bodyPr>
            <a:normAutofit fontScale="90000"/>
          </a:bodyPr>
          <a:lstStyle/>
          <a:p>
            <a:r>
              <a:rPr lang="en-US" dirty="0"/>
              <a:t>For checking the quality of the lesson plan an educator can use the following questions  (Pritchard, 2005) :</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n-US" dirty="0"/>
              <a:t>1)	Is there a clear focus, with explicit learning objectives related to EDC/HRE?</a:t>
            </a:r>
          </a:p>
          <a:p>
            <a:pPr marL="0" indent="0">
              <a:buNone/>
            </a:pPr>
            <a:r>
              <a:rPr lang="en-US" dirty="0"/>
              <a:t>2)	Is the content based on the learners’ existing knowledge?</a:t>
            </a:r>
          </a:p>
          <a:p>
            <a:pPr marL="0" indent="0">
              <a:buNone/>
            </a:pPr>
            <a:r>
              <a:rPr lang="en-US" dirty="0"/>
              <a:t>3)	Is the lesson set in an appropriate context?</a:t>
            </a:r>
          </a:p>
          <a:p>
            <a:pPr marL="0" indent="0">
              <a:buNone/>
            </a:pPr>
            <a:r>
              <a:rPr lang="en-US" dirty="0"/>
              <a:t>4)	Is there scope for social interaction and for activity according to EDC/HRE pedagogies?</a:t>
            </a:r>
          </a:p>
          <a:p>
            <a:pPr marL="0" indent="0">
              <a:buNone/>
            </a:pPr>
            <a:r>
              <a:rPr lang="en-US" dirty="0"/>
              <a:t>5)	Is there variety and choice involved in approaches and responses to work?</a:t>
            </a:r>
          </a:p>
          <a:p>
            <a:pPr marL="0" indent="0">
              <a:buNone/>
            </a:pPr>
            <a:r>
              <a:rPr lang="en-US" dirty="0"/>
              <a:t>6)	Are suitable ‘brain-friendly’ condition in place?</a:t>
            </a:r>
          </a:p>
          <a:p>
            <a:pPr marL="0" indent="0">
              <a:buNone/>
            </a:pPr>
            <a:r>
              <a:rPr lang="en-US" dirty="0"/>
              <a:t>7)	Is the lesson planned in such a way that it aims to move the learners’ learning forward?</a:t>
            </a:r>
          </a:p>
          <a:p>
            <a:endParaRPr lang="el-GR" dirty="0"/>
          </a:p>
        </p:txBody>
      </p:sp>
    </p:spTree>
    <p:extLst>
      <p:ext uri="{BB962C8B-B14F-4D97-AF65-F5344CB8AC3E}">
        <p14:creationId xmlns:p14="http://schemas.microsoft.com/office/powerpoint/2010/main" val="205432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539262" y="281354"/>
            <a:ext cx="3937179" cy="6189784"/>
          </a:xfrm>
          <a:prstGeom prst="rect">
            <a:avLst/>
          </a:prstGeom>
        </p:spPr>
      </p:pic>
      <p:sp>
        <p:nvSpPr>
          <p:cNvPr id="5" name="Ορθογώνιο 4"/>
          <p:cNvSpPr/>
          <p:nvPr/>
        </p:nvSpPr>
        <p:spPr>
          <a:xfrm>
            <a:off x="4992256" y="2470611"/>
            <a:ext cx="5692584" cy="1323439"/>
          </a:xfrm>
          <a:prstGeom prst="rect">
            <a:avLst/>
          </a:prstGeom>
        </p:spPr>
        <p:txBody>
          <a:bodyPr wrap="none">
            <a:spAutoFit/>
          </a:bodyPr>
          <a:lstStyle/>
          <a:p>
            <a:r>
              <a:rPr lang="en-US" sz="4000" b="1" dirty="0">
                <a:latin typeface="Microsoft PhagsPa" panose="020B0502040204020203" pitchFamily="34" charset="0"/>
                <a:ea typeface="Calibri" panose="020F0502020204030204" pitchFamily="34" charset="0"/>
                <a:cs typeface="Arial" panose="020B0604020202020204" pitchFamily="34" charset="0"/>
              </a:rPr>
              <a:t>a seven-point checklist</a:t>
            </a:r>
          </a:p>
          <a:p>
            <a:r>
              <a:rPr lang="en-US" sz="4000" b="1" dirty="0">
                <a:latin typeface="Microsoft PhagsPa" panose="020B0502040204020203" pitchFamily="34" charset="0"/>
                <a:ea typeface="Calibri" panose="020F0502020204030204" pitchFamily="34" charset="0"/>
                <a:cs typeface="Arial" panose="020B0604020202020204" pitchFamily="34" charset="0"/>
              </a:rPr>
              <a:t> for planning a lesson</a:t>
            </a:r>
            <a:endParaRPr lang="el-GR" sz="4000" b="1" dirty="0"/>
          </a:p>
        </p:txBody>
      </p:sp>
    </p:spTree>
    <p:extLst>
      <p:ext uri="{BB962C8B-B14F-4D97-AF65-F5344CB8AC3E}">
        <p14:creationId xmlns:p14="http://schemas.microsoft.com/office/powerpoint/2010/main" val="3054247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2032" y="177556"/>
            <a:ext cx="11512060" cy="1325563"/>
          </a:xfrm>
        </p:spPr>
        <p:txBody>
          <a:bodyPr>
            <a:normAutofit fontScale="90000"/>
          </a:bodyPr>
          <a:lstStyle/>
          <a:p>
            <a:r>
              <a:rPr lang="en-US" dirty="0"/>
              <a:t>The teacher as a learning designer(</a:t>
            </a:r>
            <a:r>
              <a:rPr lang="en-US" dirty="0" err="1"/>
              <a:t>Kalantzis</a:t>
            </a:r>
            <a:r>
              <a:rPr lang="en-US" dirty="0"/>
              <a:t> &amp; Cope, 2012, pp. 240-8)</a:t>
            </a:r>
            <a:br>
              <a:rPr lang="en-US" dirty="0"/>
            </a:br>
            <a:endParaRPr lang="el-GR" dirty="0"/>
          </a:p>
        </p:txBody>
      </p:sp>
      <p:sp>
        <p:nvSpPr>
          <p:cNvPr id="3" name="Θέση περιεχομένου 2"/>
          <p:cNvSpPr>
            <a:spLocks noGrp="1"/>
          </p:cNvSpPr>
          <p:nvPr>
            <p:ph idx="1"/>
          </p:nvPr>
        </p:nvSpPr>
        <p:spPr>
          <a:xfrm>
            <a:off x="211015" y="1242646"/>
            <a:ext cx="11723077" cy="5439508"/>
          </a:xfrm>
        </p:spPr>
        <p:txBody>
          <a:bodyPr>
            <a:normAutofit fontScale="85000" lnSpcReduction="20000"/>
          </a:bodyPr>
          <a:lstStyle/>
          <a:p>
            <a:pPr marL="0" indent="0">
              <a:buNone/>
            </a:pPr>
            <a:r>
              <a:rPr lang="en-US" sz="3800" dirty="0"/>
              <a:t>Eight different pedagogies scaffold and support the learning:</a:t>
            </a:r>
          </a:p>
          <a:p>
            <a:pPr marL="0" indent="0">
              <a:buNone/>
            </a:pPr>
            <a:r>
              <a:rPr lang="en-US" sz="3800" dirty="0">
                <a:solidFill>
                  <a:srgbClr val="FF0000"/>
                </a:solidFill>
              </a:rPr>
              <a:t>Experiencing</a:t>
            </a:r>
          </a:p>
          <a:p>
            <a:pPr marL="0" indent="0">
              <a:buNone/>
            </a:pPr>
            <a:r>
              <a:rPr lang="en-US" sz="3800" dirty="0"/>
              <a:t>The known (calling learners to reflect on their own experiences, interests and perspectives intending to situate learning in what they already know) </a:t>
            </a:r>
          </a:p>
          <a:p>
            <a:pPr marL="0" indent="0">
              <a:buNone/>
            </a:pPr>
            <a:r>
              <a:rPr lang="en-US" sz="3800" dirty="0"/>
              <a:t>The new (introducing learners to new experiences, to unfamiliar and immersing them in new situations)</a:t>
            </a:r>
          </a:p>
          <a:p>
            <a:pPr marL="0" indent="0">
              <a:buNone/>
            </a:pPr>
            <a:r>
              <a:rPr lang="en-US" sz="3800" dirty="0" err="1">
                <a:solidFill>
                  <a:srgbClr val="FF0000"/>
                </a:solidFill>
              </a:rPr>
              <a:t>Conceptualising</a:t>
            </a:r>
            <a:endParaRPr lang="en-US" sz="3800" dirty="0">
              <a:solidFill>
                <a:srgbClr val="FF0000"/>
              </a:solidFill>
            </a:endParaRPr>
          </a:p>
          <a:p>
            <a:pPr marL="0" indent="0">
              <a:buNone/>
            </a:pPr>
            <a:r>
              <a:rPr lang="en-US" sz="3800" dirty="0"/>
              <a:t>By naming (asking learners to develop categories and define terms in order to learn their names and meanings)</a:t>
            </a:r>
          </a:p>
          <a:p>
            <a:pPr marL="0" indent="0">
              <a:buNone/>
            </a:pPr>
            <a:r>
              <a:rPr lang="en-US" sz="3800" dirty="0"/>
              <a:t>-With theory (creating the context to learners to put the key terms together into theories and make </a:t>
            </a:r>
            <a:r>
              <a:rPr lang="en-US" sz="3800" dirty="0" err="1"/>
              <a:t>generalisations</a:t>
            </a:r>
            <a:r>
              <a:rPr lang="en-US" sz="3800" dirty="0"/>
              <a:t> understanding, consequently, how the particular concepts connect to theory)</a:t>
            </a:r>
          </a:p>
          <a:p>
            <a:pPr marL="0" indent="0">
              <a:buNone/>
            </a:pPr>
            <a:endParaRPr lang="el-GR" dirty="0"/>
          </a:p>
        </p:txBody>
      </p:sp>
    </p:spTree>
    <p:extLst>
      <p:ext uri="{BB962C8B-B14F-4D97-AF65-F5344CB8AC3E}">
        <p14:creationId xmlns:p14="http://schemas.microsoft.com/office/powerpoint/2010/main" val="405478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86396" y="792389"/>
            <a:ext cx="4415041" cy="5384623"/>
          </a:xfrm>
        </p:spPr>
        <p:txBody>
          <a:bodyPr>
            <a:normAutofit/>
          </a:bodyPr>
          <a:lstStyle/>
          <a:p>
            <a:r>
              <a:rPr lang="en-US" sz="6600" b="1" dirty="0"/>
              <a:t>Pedagogies, teaching and assessment methods </a:t>
            </a:r>
            <a:endParaRPr lang="el-GR" sz="6600" b="1" dirty="0"/>
          </a:p>
        </p:txBody>
      </p:sp>
      <p:cxnSp>
        <p:nvCxnSpPr>
          <p:cNvPr id="16" name="Ευθεία γραμμή σύνδεσης 15"/>
          <p:cNvCxnSpPr/>
          <p:nvPr/>
        </p:nvCxnSpPr>
        <p:spPr>
          <a:xfrm flipV="1">
            <a:off x="7047780" y="3864634"/>
            <a:ext cx="8627" cy="2820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flipV="1">
            <a:off x="7047780" y="116162"/>
            <a:ext cx="1" cy="328264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19951686">
            <a:off x="7054760" y="2433472"/>
            <a:ext cx="4744528" cy="2862322"/>
          </a:xfrm>
          <a:prstGeom prst="rect">
            <a:avLst/>
          </a:prstGeom>
          <a:solidFill>
            <a:schemeClr val="accent1">
              <a:lumMod val="20000"/>
              <a:lumOff val="80000"/>
            </a:schemeClr>
          </a:solidFill>
        </p:spPr>
        <p:txBody>
          <a:bodyPr wrap="square" rtlCol="0">
            <a:spAutoFit/>
          </a:bodyPr>
          <a:lstStyle/>
          <a:p>
            <a:pPr algn="ctr"/>
            <a:r>
              <a:rPr lang="en-US" sz="6000" dirty="0">
                <a:solidFill>
                  <a:srgbClr val="C00000"/>
                </a:solidFill>
                <a:effectLst>
                  <a:outerShdw blurRad="38100" dist="38100" dir="2700000" algn="tl">
                    <a:srgbClr val="000000">
                      <a:alpha val="43137"/>
                    </a:srgbClr>
                  </a:outerShdw>
                </a:effectLst>
                <a:latin typeface="Berlin Sans FB Demi" panose="020E0802020502020306" pitchFamily="34" charset="0"/>
              </a:rPr>
              <a:t>Scheme of Work and Lesson Plan</a:t>
            </a:r>
            <a:endParaRPr lang="el-GR" sz="6000" dirty="0">
              <a:solidFill>
                <a:srgbClr val="C00000"/>
              </a:solidFill>
              <a:effectLst>
                <a:outerShdw blurRad="38100" dist="38100" dir="2700000" algn="tl">
                  <a:srgbClr val="000000">
                    <a:alpha val="43137"/>
                  </a:srgbClr>
                </a:outerShdw>
              </a:effectLst>
            </a:endParaRPr>
          </a:p>
        </p:txBody>
      </p:sp>
      <p:sp>
        <p:nvSpPr>
          <p:cNvPr id="6" name="Ορθογώνιο 5"/>
          <p:cNvSpPr/>
          <p:nvPr/>
        </p:nvSpPr>
        <p:spPr>
          <a:xfrm>
            <a:off x="10261892" y="5352691"/>
            <a:ext cx="1440187" cy="1107996"/>
          </a:xfrm>
          <a:prstGeom prst="rect">
            <a:avLst/>
          </a:prstGeom>
          <a:noFill/>
        </p:spPr>
        <p:txBody>
          <a:bodyPr wrap="square" lIns="91440" tIns="45720" rIns="91440" bIns="45720">
            <a:spAutoFit/>
          </a:bodyPr>
          <a:lstStyle/>
          <a:p>
            <a:pPr algn="ctr"/>
            <a:r>
              <a:rPr lang="en-US" sz="6600" dirty="0">
                <a:ln w="0"/>
                <a:solidFill>
                  <a:schemeClr val="accent1"/>
                </a:solidFill>
                <a:effectLst>
                  <a:outerShdw blurRad="38100" dist="25400" dir="5400000" algn="ctr" rotWithShape="0">
                    <a:srgbClr val="6E747A">
                      <a:alpha val="43000"/>
                    </a:srgbClr>
                  </a:outerShdw>
                </a:effectLst>
              </a:rPr>
              <a:t>6a</a:t>
            </a:r>
            <a:endParaRPr lang="el-GR" sz="6600" dirty="0">
              <a:ln w="0"/>
              <a:solidFill>
                <a:schemeClr val="accent1"/>
              </a:solidFill>
              <a:effectLst>
                <a:outerShdw blurRad="38100" dist="25400" dir="5400000" algn="ctr" rotWithShape="0">
                  <a:srgbClr val="6E747A">
                    <a:alpha val="43000"/>
                  </a:srgbClr>
                </a:outerShdw>
              </a:effectLst>
            </a:endParaRPr>
          </a:p>
        </p:txBody>
      </p:sp>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6148" t="50365" r="49131" b="19676"/>
          <a:stretch/>
        </p:blipFill>
        <p:spPr>
          <a:xfrm>
            <a:off x="2915726" y="664234"/>
            <a:ext cx="1356379" cy="608885"/>
          </a:xfrm>
          <a:prstGeom prst="rect">
            <a:avLst/>
          </a:prstGeom>
        </p:spPr>
      </p:pic>
    </p:spTree>
    <p:extLst>
      <p:ext uri="{BB962C8B-B14F-4D97-AF65-F5344CB8AC3E}">
        <p14:creationId xmlns:p14="http://schemas.microsoft.com/office/powerpoint/2010/main" val="174985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34462" y="257908"/>
            <a:ext cx="11119338" cy="6600092"/>
          </a:xfrm>
        </p:spPr>
        <p:txBody>
          <a:bodyPr>
            <a:normAutofit/>
          </a:bodyPr>
          <a:lstStyle/>
          <a:p>
            <a:pPr marL="0" indent="0">
              <a:buNone/>
            </a:pPr>
            <a:r>
              <a:rPr lang="en-US" sz="3200" dirty="0">
                <a:solidFill>
                  <a:srgbClr val="FF0000"/>
                </a:solidFill>
              </a:rPr>
              <a:t>Analysing</a:t>
            </a:r>
          </a:p>
          <a:p>
            <a:pPr marL="0" indent="0">
              <a:buNone/>
            </a:pPr>
            <a:r>
              <a:rPr lang="en-US" sz="3200" dirty="0"/>
              <a:t>-Functionally (asking learners to </a:t>
            </a:r>
            <a:r>
              <a:rPr lang="en-US" sz="3200" dirty="0" err="1"/>
              <a:t>analyse</a:t>
            </a:r>
            <a:r>
              <a:rPr lang="en-US" sz="3200" dirty="0"/>
              <a:t> logical connections, cause and effect, structure and function understanding the purpose of something)</a:t>
            </a:r>
          </a:p>
          <a:p>
            <a:pPr marL="0" indent="0">
              <a:buNone/>
            </a:pPr>
            <a:r>
              <a:rPr lang="en-US" sz="3200" dirty="0"/>
              <a:t>Critically  (challenging learners evaluate critically their own and others’ perspectives understanding the consequences or the implications of something)</a:t>
            </a:r>
          </a:p>
          <a:p>
            <a:pPr marL="0" indent="0">
              <a:buNone/>
            </a:pPr>
            <a:r>
              <a:rPr lang="en-US" sz="3200" dirty="0">
                <a:solidFill>
                  <a:srgbClr val="FF0000"/>
                </a:solidFill>
              </a:rPr>
              <a:t>Applying</a:t>
            </a:r>
          </a:p>
          <a:p>
            <a:pPr marL="0" indent="0">
              <a:buNone/>
            </a:pPr>
            <a:r>
              <a:rPr lang="en-US" sz="3200" dirty="0"/>
              <a:t>Appropriately (creating the context to learners to apply what has learnt to real-word situations in appropriate ways testing their validity) </a:t>
            </a:r>
          </a:p>
          <a:p>
            <a:pPr marL="0" indent="0">
              <a:buNone/>
            </a:pPr>
            <a:r>
              <a:rPr lang="en-US" sz="3200" dirty="0"/>
              <a:t>Creatively (calling learners to apply what have learnt in creative ways intervening in the world and changing the world)</a:t>
            </a:r>
          </a:p>
          <a:p>
            <a:endParaRPr lang="el-GR" dirty="0"/>
          </a:p>
        </p:txBody>
      </p:sp>
    </p:spTree>
    <p:extLst>
      <p:ext uri="{BB962C8B-B14F-4D97-AF65-F5344CB8AC3E}">
        <p14:creationId xmlns:p14="http://schemas.microsoft.com/office/powerpoint/2010/main" val="120706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2696307" y="66614"/>
            <a:ext cx="6729047" cy="6791386"/>
          </a:xfrm>
          <a:prstGeom prst="rect">
            <a:avLst/>
          </a:prstGeom>
        </p:spPr>
      </p:pic>
    </p:spTree>
    <p:extLst>
      <p:ext uri="{BB962C8B-B14F-4D97-AF65-F5344CB8AC3E}">
        <p14:creationId xmlns:p14="http://schemas.microsoft.com/office/powerpoint/2010/main" val="3054020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Three things need a decision before the development of the lesson flow </a:t>
            </a:r>
            <a:endParaRPr lang="el-GR" dirty="0"/>
          </a:p>
        </p:txBody>
      </p:sp>
      <p:sp>
        <p:nvSpPr>
          <p:cNvPr id="3" name="Θέση περιεχομένου 2"/>
          <p:cNvSpPr>
            <a:spLocks noGrp="1"/>
          </p:cNvSpPr>
          <p:nvPr>
            <p:ph idx="1"/>
          </p:nvPr>
        </p:nvSpPr>
        <p:spPr/>
        <p:txBody>
          <a:bodyPr/>
          <a:lstStyle/>
          <a:p>
            <a:pPr marL="0" indent="0">
              <a:buNone/>
            </a:pPr>
            <a:r>
              <a:rPr lang="en-US" sz="3200" dirty="0"/>
              <a:t>1)	Which are the learning objectives of the lesson according to the Curriculum, </a:t>
            </a:r>
            <a:r>
              <a:rPr lang="en-US" sz="3200" dirty="0" err="1"/>
              <a:t>SoW</a:t>
            </a:r>
            <a:r>
              <a:rPr lang="en-US" sz="3200" dirty="0"/>
              <a:t> etc., and what must the students know, master, and understand at the end of the lesson?</a:t>
            </a:r>
          </a:p>
          <a:p>
            <a:pPr marL="0" indent="0">
              <a:buNone/>
            </a:pPr>
            <a:r>
              <a:rPr lang="en-US" sz="3200" dirty="0"/>
              <a:t>2)	Which competences and descriptors can the intended learning outcomes develop? </a:t>
            </a:r>
          </a:p>
          <a:p>
            <a:pPr marL="0" indent="0">
              <a:buNone/>
            </a:pPr>
            <a:r>
              <a:rPr lang="en-US" sz="3200" dirty="0"/>
              <a:t>3)	How the achievement of the learning outcomes can be assessed? </a:t>
            </a:r>
          </a:p>
          <a:p>
            <a:endParaRPr lang="el-GR" dirty="0"/>
          </a:p>
        </p:txBody>
      </p:sp>
    </p:spTree>
    <p:extLst>
      <p:ext uri="{BB962C8B-B14F-4D97-AF65-F5344CB8AC3E}">
        <p14:creationId xmlns:p14="http://schemas.microsoft.com/office/powerpoint/2010/main" val="3750189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a:spLocks noGrp="1"/>
          </p:cNvSpPr>
          <p:nvPr>
            <p:ph idx="1"/>
          </p:nvPr>
        </p:nvSpPr>
        <p:spPr/>
        <p:txBody>
          <a:bodyPr>
            <a:normAutofit/>
          </a:bodyPr>
          <a:lstStyle/>
          <a:p>
            <a:pPr marL="0" indent="0" algn="ctr">
              <a:buNone/>
            </a:pPr>
            <a:r>
              <a:rPr lang="en-US" sz="3200" b="1" dirty="0"/>
              <a:t>E-lesson 2</a:t>
            </a:r>
            <a:endParaRPr lang="el-GR" sz="3200" b="1" dirty="0"/>
          </a:p>
        </p:txBody>
      </p:sp>
    </p:spTree>
    <p:extLst>
      <p:ext uri="{BB962C8B-B14F-4D97-AF65-F5344CB8AC3E}">
        <p14:creationId xmlns:p14="http://schemas.microsoft.com/office/powerpoint/2010/main" val="2790469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0" y="-232913"/>
            <a:ext cx="12033505" cy="6858000"/>
          </a:xfrm>
          <a:prstGeom prst="rect">
            <a:avLst/>
          </a:prstGeom>
        </p:spPr>
      </p:pic>
      <p:sp>
        <p:nvSpPr>
          <p:cNvPr id="2" name="Τίτλος 1"/>
          <p:cNvSpPr>
            <a:spLocks noGrp="1"/>
          </p:cNvSpPr>
          <p:nvPr>
            <p:ph type="title"/>
          </p:nvPr>
        </p:nvSpPr>
        <p:spPr>
          <a:xfrm>
            <a:off x="838199" y="3496514"/>
            <a:ext cx="10515600" cy="1325563"/>
          </a:xfrm>
        </p:spPr>
        <p:txBody>
          <a:bodyPr>
            <a:normAutofit fontScale="90000"/>
          </a:bodyPr>
          <a:lstStyle/>
          <a:p>
            <a:pPr algn="ctr"/>
            <a:r>
              <a:rPr lang="en-US" dirty="0">
                <a:solidFill>
                  <a:schemeClr val="bg1"/>
                </a:solidFill>
              </a:rPr>
              <a:t>Designing </a:t>
            </a:r>
            <a:r>
              <a:rPr lang="en-US" dirty="0" err="1">
                <a:solidFill>
                  <a:schemeClr val="bg1"/>
                </a:solidFill>
              </a:rPr>
              <a:t>SoW</a:t>
            </a:r>
            <a:r>
              <a:rPr lang="en-US" dirty="0">
                <a:solidFill>
                  <a:schemeClr val="bg1"/>
                </a:solidFill>
              </a:rPr>
              <a:t> and planning lessons delivering EDC/HRE/IE is crucial for the development of the democratic culture </a:t>
            </a:r>
            <a:br>
              <a:rPr lang="el-GR" dirty="0"/>
            </a:br>
            <a:endParaRPr lang="el-GR" dirty="0"/>
          </a:p>
        </p:txBody>
      </p:sp>
    </p:spTree>
    <p:extLst>
      <p:ext uri="{BB962C8B-B14F-4D97-AF65-F5344CB8AC3E}">
        <p14:creationId xmlns:p14="http://schemas.microsoft.com/office/powerpoint/2010/main" val="102483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The session intends all the students:</a:t>
            </a:r>
            <a:endParaRPr lang="el-GR" dirty="0"/>
          </a:p>
        </p:txBody>
      </p:sp>
      <p:sp>
        <p:nvSpPr>
          <p:cNvPr id="3" name="Θέση περιεχομένου 2"/>
          <p:cNvSpPr>
            <a:spLocks noGrp="1"/>
          </p:cNvSpPr>
          <p:nvPr>
            <p:ph idx="1"/>
          </p:nvPr>
        </p:nvSpPr>
        <p:spPr/>
        <p:txBody>
          <a:bodyPr/>
          <a:lstStyle/>
          <a:p>
            <a:pPr>
              <a:buFontTx/>
              <a:buChar char="-"/>
            </a:pPr>
            <a:r>
              <a:rPr lang="en-US" dirty="0"/>
              <a:t>to </a:t>
            </a:r>
            <a:r>
              <a:rPr lang="en-US" dirty="0" err="1"/>
              <a:t>familiarise</a:t>
            </a:r>
            <a:r>
              <a:rPr lang="en-US" dirty="0"/>
              <a:t> students with the development, function and models of Schemes of Work (</a:t>
            </a:r>
            <a:r>
              <a:rPr lang="en-US" dirty="0" err="1"/>
              <a:t>SoW</a:t>
            </a:r>
            <a:r>
              <a:rPr lang="en-US" dirty="0"/>
              <a:t>) and lesson plans for EDC/HRE/IE.</a:t>
            </a:r>
          </a:p>
          <a:p>
            <a:pPr marL="0" indent="0">
              <a:buNone/>
            </a:pPr>
            <a:endParaRPr lang="en-US" dirty="0"/>
          </a:p>
          <a:p>
            <a:pPr marL="0" indent="0">
              <a:buNone/>
            </a:pPr>
            <a:r>
              <a:rPr lang="en-US" dirty="0"/>
              <a:t>- to enable students to including CDC in the design of Schemes of Work (</a:t>
            </a:r>
            <a:r>
              <a:rPr lang="en-US" dirty="0" err="1"/>
              <a:t>SoW</a:t>
            </a:r>
            <a:r>
              <a:rPr lang="en-US" dirty="0"/>
              <a:t>) and lesson plans considering what competence is coherent and transparent related to the objectives of the subject curriculum and what it is realistic for the allocated time.</a:t>
            </a:r>
          </a:p>
          <a:p>
            <a:pPr marL="0" indent="0">
              <a:buNone/>
            </a:pPr>
            <a:endParaRPr lang="el-GR" dirty="0"/>
          </a:p>
        </p:txBody>
      </p:sp>
    </p:spTree>
    <p:extLst>
      <p:ext uri="{BB962C8B-B14F-4D97-AF65-F5344CB8AC3E}">
        <p14:creationId xmlns:p14="http://schemas.microsoft.com/office/powerpoint/2010/main" val="383671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EDC/HRE/IE</a:t>
            </a:r>
            <a:r>
              <a:rPr lang="el-GR" dirty="0"/>
              <a:t> </a:t>
            </a:r>
            <a:r>
              <a:rPr lang="en-US" dirty="0"/>
              <a:t>can be implemented as </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3200" dirty="0"/>
              <a:t>a specific school subject which might be either compulsory or optional with its </a:t>
            </a:r>
            <a:r>
              <a:rPr lang="en-US" sz="3200" dirty="0" err="1"/>
              <a:t>SoWs</a:t>
            </a:r>
            <a:endParaRPr lang="en-US" sz="3200" dirty="0"/>
          </a:p>
          <a:p>
            <a:pPr marL="0" indent="0">
              <a:buNone/>
            </a:pPr>
            <a:endParaRPr lang="en-US" sz="3200" dirty="0"/>
          </a:p>
          <a:p>
            <a:pPr marL="0" indent="0">
              <a:buNone/>
            </a:pPr>
            <a:r>
              <a:rPr lang="en-US" sz="3200" dirty="0"/>
              <a:t>an integrated subject within one or more different subjects for example a lesson of History or Geography, or as a cross curricular educational theme (Brett, </a:t>
            </a:r>
            <a:r>
              <a:rPr lang="en-US" sz="3200" dirty="0" err="1"/>
              <a:t>Mompoint</a:t>
            </a:r>
            <a:r>
              <a:rPr lang="en-US" sz="3200" dirty="0"/>
              <a:t>-Gaillard, &amp; </a:t>
            </a:r>
            <a:r>
              <a:rPr lang="en-US" sz="3200" dirty="0" err="1"/>
              <a:t>Salema</a:t>
            </a:r>
            <a:r>
              <a:rPr lang="en-US" sz="3200" dirty="0"/>
              <a:t>, 2009, p. 23)</a:t>
            </a:r>
            <a:endParaRPr lang="el-GR" sz="3200" dirty="0"/>
          </a:p>
        </p:txBody>
      </p:sp>
    </p:spTree>
    <p:extLst>
      <p:ext uri="{BB962C8B-B14F-4D97-AF65-F5344CB8AC3E}">
        <p14:creationId xmlns:p14="http://schemas.microsoft.com/office/powerpoint/2010/main" val="208219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a:extLst>
              <a:ext uri="{28A0092B-C50C-407E-A947-70E740481C1C}">
                <a14:useLocalDpi xmlns:a14="http://schemas.microsoft.com/office/drawing/2010/main" val="0"/>
              </a:ext>
            </a:extLst>
          </a:blip>
          <a:srcRect t="28427" b="29434"/>
          <a:stretch/>
        </p:blipFill>
        <p:spPr>
          <a:xfrm>
            <a:off x="0" y="0"/>
            <a:ext cx="12027877" cy="6858000"/>
          </a:xfrm>
        </p:spPr>
      </p:pic>
      <p:sp>
        <p:nvSpPr>
          <p:cNvPr id="2" name="Τίτλος 1"/>
          <p:cNvSpPr>
            <a:spLocks noGrp="1"/>
          </p:cNvSpPr>
          <p:nvPr>
            <p:ph type="title"/>
          </p:nvPr>
        </p:nvSpPr>
        <p:spPr>
          <a:xfrm>
            <a:off x="756138" y="3289480"/>
            <a:ext cx="10515600" cy="1325563"/>
          </a:xfrm>
        </p:spPr>
        <p:txBody>
          <a:bodyPr>
            <a:noAutofit/>
          </a:bodyPr>
          <a:lstStyle/>
          <a:p>
            <a:pPr algn="ctr"/>
            <a:r>
              <a:rPr lang="en-US" sz="3200" b="1" dirty="0">
                <a:solidFill>
                  <a:schemeClr val="bg1"/>
                </a:solidFill>
              </a:rPr>
              <a:t>In designing </a:t>
            </a:r>
            <a:r>
              <a:rPr lang="en-US" sz="3200" b="1" dirty="0" err="1">
                <a:solidFill>
                  <a:schemeClr val="bg1"/>
                </a:solidFill>
              </a:rPr>
              <a:t>SoWs</a:t>
            </a:r>
            <a:r>
              <a:rPr lang="en-US" sz="3200" b="1" dirty="0">
                <a:solidFill>
                  <a:schemeClr val="bg1"/>
                </a:solidFill>
              </a:rPr>
              <a:t> and planning lessons for EDC/HRE/IE </a:t>
            </a:r>
            <a:br>
              <a:rPr lang="en-US" sz="3200" b="1" dirty="0">
                <a:solidFill>
                  <a:schemeClr val="bg1"/>
                </a:solidFill>
              </a:rPr>
            </a:br>
            <a:r>
              <a:rPr lang="en-US" sz="3200" b="1" dirty="0">
                <a:solidFill>
                  <a:schemeClr val="bg1"/>
                </a:solidFill>
              </a:rPr>
              <a:t>or using EDC/HRE/IE, the objectives and intended learning outcomes, the students’ activities and the assessment are the interlinked parts that are completely related to EDC/GRE/IE</a:t>
            </a:r>
            <a:endParaRPr lang="el-GR" sz="3200" b="1" dirty="0">
              <a:solidFill>
                <a:schemeClr val="bg1"/>
              </a:solidFill>
            </a:endParaRPr>
          </a:p>
        </p:txBody>
      </p:sp>
    </p:spTree>
    <p:extLst>
      <p:ext uri="{BB962C8B-B14F-4D97-AF65-F5344CB8AC3E}">
        <p14:creationId xmlns:p14="http://schemas.microsoft.com/office/powerpoint/2010/main" val="220179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871931"/>
            <a:ext cx="10515600" cy="3200401"/>
          </a:xfrm>
        </p:spPr>
        <p:txBody>
          <a:bodyPr/>
          <a:lstStyle/>
          <a:p>
            <a:pPr marL="0" indent="0" algn="ctr">
              <a:buNone/>
            </a:pPr>
            <a:r>
              <a:rPr lang="en-US"/>
              <a:t>E-Lesson </a:t>
            </a:r>
            <a:r>
              <a:rPr lang="en-US" dirty="0"/>
              <a:t>1</a:t>
            </a:r>
            <a:endParaRPr lang="el-GR" dirty="0"/>
          </a:p>
        </p:txBody>
      </p:sp>
    </p:spTree>
    <p:extLst>
      <p:ext uri="{BB962C8B-B14F-4D97-AF65-F5344CB8AC3E}">
        <p14:creationId xmlns:p14="http://schemas.microsoft.com/office/powerpoint/2010/main" val="331013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Scheme of Work (</a:t>
            </a:r>
            <a:r>
              <a:rPr lang="en-US" dirty="0" err="1"/>
              <a:t>SoW</a:t>
            </a:r>
            <a:r>
              <a:rPr lang="en-US"/>
              <a:t>)</a:t>
            </a:r>
            <a:endParaRPr lang="el-GR" dirty="0"/>
          </a:p>
        </p:txBody>
      </p:sp>
      <p:sp>
        <p:nvSpPr>
          <p:cNvPr id="3" name="Θέση περιεχομένου 2"/>
          <p:cNvSpPr>
            <a:spLocks noGrp="1"/>
          </p:cNvSpPr>
          <p:nvPr>
            <p:ph idx="1"/>
          </p:nvPr>
        </p:nvSpPr>
        <p:spPr/>
        <p:txBody>
          <a:bodyPr>
            <a:normAutofit/>
          </a:bodyPr>
          <a:lstStyle/>
          <a:p>
            <a:pPr marL="0" indent="0">
              <a:spcAft>
                <a:spcPts val="1200"/>
              </a:spcAft>
              <a:buNone/>
            </a:pPr>
            <a:r>
              <a:rPr lang="en-US" sz="3200" dirty="0"/>
              <a:t>a </a:t>
            </a:r>
            <a:r>
              <a:rPr lang="en-US" sz="3200" dirty="0">
                <a:solidFill>
                  <a:srgbClr val="C00000"/>
                </a:solidFill>
              </a:rPr>
              <a:t>syllabus</a:t>
            </a:r>
            <a:r>
              <a:rPr lang="en-US" sz="3200" dirty="0"/>
              <a:t> across the time periods for a specific unit or module or for an overall course depending on the length of it and the actual content. </a:t>
            </a:r>
          </a:p>
          <a:p>
            <a:pPr marL="0" indent="0">
              <a:spcAft>
                <a:spcPts val="1200"/>
              </a:spcAft>
              <a:buNone/>
            </a:pPr>
            <a:r>
              <a:rPr lang="en-US" sz="3200" dirty="0"/>
              <a:t>a </a:t>
            </a:r>
            <a:r>
              <a:rPr lang="en-US" sz="3200" dirty="0">
                <a:solidFill>
                  <a:srgbClr val="C00000"/>
                </a:solidFill>
              </a:rPr>
              <a:t>picture</a:t>
            </a:r>
            <a:r>
              <a:rPr lang="en-US" sz="3200" dirty="0"/>
              <a:t>, a mapping document on how you are going to deliver all aspects of subject/course/module to the learner. </a:t>
            </a:r>
          </a:p>
          <a:p>
            <a:pPr marL="0" indent="0">
              <a:spcAft>
                <a:spcPts val="1200"/>
              </a:spcAft>
              <a:buNone/>
            </a:pPr>
            <a:r>
              <a:rPr lang="en-US" sz="3200" dirty="0"/>
              <a:t>a </a:t>
            </a:r>
            <a:r>
              <a:rPr lang="en-US" sz="3200" dirty="0">
                <a:solidFill>
                  <a:srgbClr val="C00000"/>
                </a:solidFill>
              </a:rPr>
              <a:t>plan</a:t>
            </a:r>
            <a:r>
              <a:rPr lang="en-US" sz="3200" dirty="0"/>
              <a:t> for educators to outline what they will teach during an academic term, a period or a school year. </a:t>
            </a:r>
            <a:endParaRPr lang="el-GR" sz="3200" dirty="0"/>
          </a:p>
        </p:txBody>
      </p:sp>
    </p:spTree>
    <p:extLst>
      <p:ext uri="{BB962C8B-B14F-4D97-AF65-F5344CB8AC3E}">
        <p14:creationId xmlns:p14="http://schemas.microsoft.com/office/powerpoint/2010/main" val="872161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 Scheme of Works lists</a:t>
            </a:r>
            <a:endParaRPr lang="el-GR" dirty="0"/>
          </a:p>
        </p:txBody>
      </p:sp>
      <p:sp>
        <p:nvSpPr>
          <p:cNvPr id="3" name="Θέση περιεχομένου 2"/>
          <p:cNvSpPr>
            <a:spLocks noGrp="1"/>
          </p:cNvSpPr>
          <p:nvPr>
            <p:ph idx="1"/>
          </p:nvPr>
        </p:nvSpPr>
        <p:spPr>
          <a:xfrm>
            <a:off x="838200" y="1825625"/>
            <a:ext cx="10515600" cy="3427862"/>
          </a:xfrm>
        </p:spPr>
        <p:txBody>
          <a:bodyPr>
            <a:normAutofit/>
          </a:bodyPr>
          <a:lstStyle/>
          <a:p>
            <a:r>
              <a:rPr lang="en-US" dirty="0"/>
              <a:t>the lessons/sessions </a:t>
            </a:r>
          </a:p>
          <a:p>
            <a:r>
              <a:rPr lang="en-US" dirty="0"/>
              <a:t>the main objectives</a:t>
            </a:r>
          </a:p>
          <a:p>
            <a:r>
              <a:rPr lang="en-US" dirty="0"/>
              <a:t>the learning outcomes </a:t>
            </a:r>
          </a:p>
          <a:p>
            <a:r>
              <a:rPr lang="en-US" dirty="0"/>
              <a:t>the activities </a:t>
            </a:r>
          </a:p>
          <a:p>
            <a:r>
              <a:rPr lang="en-US" dirty="0"/>
              <a:t>the related formative and summative assessment </a:t>
            </a:r>
          </a:p>
          <a:p>
            <a:endParaRPr lang="en-US" dirty="0"/>
          </a:p>
          <a:p>
            <a:endParaRPr lang="el-GR" dirty="0"/>
          </a:p>
        </p:txBody>
      </p:sp>
      <p:sp>
        <p:nvSpPr>
          <p:cNvPr id="4" name="Ορθογώνιο 3"/>
          <p:cNvSpPr/>
          <p:nvPr/>
        </p:nvSpPr>
        <p:spPr>
          <a:xfrm>
            <a:off x="838200" y="5253487"/>
            <a:ext cx="1023955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t>It helps both the educator and students to </a:t>
            </a:r>
            <a:r>
              <a:rPr lang="en-US" sz="2400" dirty="0" err="1"/>
              <a:t>organise</a:t>
            </a:r>
            <a:r>
              <a:rPr lang="en-US" sz="2400" dirty="0"/>
              <a:t> the time and the work.</a:t>
            </a:r>
          </a:p>
        </p:txBody>
      </p:sp>
    </p:spTree>
    <p:extLst>
      <p:ext uri="{BB962C8B-B14F-4D97-AF65-F5344CB8AC3E}">
        <p14:creationId xmlns:p14="http://schemas.microsoft.com/office/powerpoint/2010/main" val="251335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The information that the table of the </a:t>
            </a:r>
            <a:r>
              <a:rPr lang="en-US" dirty="0" err="1"/>
              <a:t>SoW</a:t>
            </a:r>
            <a:r>
              <a:rPr lang="en-US" dirty="0"/>
              <a:t> needs to contain is:</a:t>
            </a:r>
            <a:endParaRPr lang="el-GR" dirty="0"/>
          </a:p>
        </p:txBody>
      </p:sp>
      <p:sp>
        <p:nvSpPr>
          <p:cNvPr id="3" name="Θέση περιεχομένου 2"/>
          <p:cNvSpPr>
            <a:spLocks noGrp="1"/>
          </p:cNvSpPr>
          <p:nvPr>
            <p:ph idx="1"/>
          </p:nvPr>
        </p:nvSpPr>
        <p:spPr/>
        <p:txBody>
          <a:bodyPr/>
          <a:lstStyle/>
          <a:p>
            <a:pPr marL="0" indent="0">
              <a:buNone/>
            </a:pPr>
            <a:r>
              <a:rPr lang="en-US" dirty="0"/>
              <a:t>Date/Lesson number</a:t>
            </a:r>
          </a:p>
          <a:p>
            <a:pPr marL="0" indent="0">
              <a:buNone/>
            </a:pPr>
            <a:r>
              <a:rPr lang="en-US" dirty="0"/>
              <a:t>Time</a:t>
            </a:r>
          </a:p>
          <a:p>
            <a:pPr marL="0" indent="0">
              <a:buNone/>
            </a:pPr>
            <a:r>
              <a:rPr lang="en-US" dirty="0"/>
              <a:t>Objectives</a:t>
            </a:r>
          </a:p>
          <a:p>
            <a:pPr marL="0" indent="0">
              <a:buNone/>
            </a:pPr>
            <a:r>
              <a:rPr lang="en-US" dirty="0"/>
              <a:t>Indented Learning Outcomes</a:t>
            </a:r>
          </a:p>
          <a:p>
            <a:pPr marL="0" indent="0">
              <a:buNone/>
            </a:pPr>
            <a:r>
              <a:rPr lang="en-US" dirty="0"/>
              <a:t>Content/Sub-topics</a:t>
            </a:r>
          </a:p>
          <a:p>
            <a:pPr marL="0" indent="0">
              <a:buNone/>
            </a:pPr>
            <a:r>
              <a:rPr lang="en-US" dirty="0"/>
              <a:t>Learning Activities</a:t>
            </a:r>
          </a:p>
          <a:p>
            <a:pPr marL="0" indent="0">
              <a:buNone/>
            </a:pPr>
            <a:r>
              <a:rPr lang="en-US" dirty="0"/>
              <a:t>Resources</a:t>
            </a:r>
          </a:p>
          <a:p>
            <a:pPr marL="0" indent="0">
              <a:buNone/>
            </a:pPr>
            <a:r>
              <a:rPr lang="en-US" dirty="0"/>
              <a:t>Assessment </a:t>
            </a:r>
          </a:p>
          <a:p>
            <a:endParaRPr lang="el-GR" dirty="0"/>
          </a:p>
        </p:txBody>
      </p:sp>
    </p:spTree>
    <p:extLst>
      <p:ext uri="{BB962C8B-B14F-4D97-AF65-F5344CB8AC3E}">
        <p14:creationId xmlns:p14="http://schemas.microsoft.com/office/powerpoint/2010/main" val="249492331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1256</Words>
  <Application>Microsoft Office PowerPoint</Application>
  <PresentationFormat>Ευρεία οθόνη</PresentationFormat>
  <Paragraphs>88</Paragraphs>
  <Slides>24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Arial</vt:lpstr>
      <vt:lpstr>Berlin Sans FB Demi</vt:lpstr>
      <vt:lpstr>Calibri</vt:lpstr>
      <vt:lpstr>Calibri Light</vt:lpstr>
      <vt:lpstr>Microsoft PhagsPa</vt:lpstr>
      <vt:lpstr>Θέμα του Office</vt:lpstr>
      <vt:lpstr>Pedagogies, teaching and assessment methods (a)Title</vt:lpstr>
      <vt:lpstr>Pedagogies, teaching and assessment methods </vt:lpstr>
      <vt:lpstr>The session intends all the students:</vt:lpstr>
      <vt:lpstr>EDC/HRE/IE can be implemented as </vt:lpstr>
      <vt:lpstr>In designing SoWs and planning lessons for EDC/HRE/IE  or using EDC/HRE/IE, the objectives and intended learning outcomes, the students’ activities and the assessment are the interlinked parts that are completely related to EDC/GRE/IE</vt:lpstr>
      <vt:lpstr>Παρουσίαση του PowerPoint</vt:lpstr>
      <vt:lpstr>Scheme of Work (SoW)</vt:lpstr>
      <vt:lpstr>A Scheme of Works lists</vt:lpstr>
      <vt:lpstr>The information that the table of the SoW needs to contain is:</vt:lpstr>
      <vt:lpstr>A good idea is to use a template</vt:lpstr>
      <vt:lpstr>The basic steps of SoW’s developlment</vt:lpstr>
      <vt:lpstr>Παρουσίαση του PowerPoint</vt:lpstr>
      <vt:lpstr>Παρουσίαση του PowerPoint</vt:lpstr>
      <vt:lpstr>Lesson plan  within a certain framework  is the basis for successful teaching  and subsequent reflection</vt:lpstr>
      <vt:lpstr>When we plan a lesson Objectives/Aims/Goals, Methods/Techniques, Content, Time, Materials are the clarifications and tasks that always come up </vt:lpstr>
      <vt:lpstr>A set of criteria of good teaching aligned with the six perspectives  (Meyer, 2012, p. 11)</vt:lpstr>
      <vt:lpstr>For checking the quality of the lesson plan an educator can use the following questions  (Pritchard, 2005) :</vt:lpstr>
      <vt:lpstr>Παρουσίαση του PowerPoint</vt:lpstr>
      <vt:lpstr>The teacher as a learning designer(Kalantzis &amp; Cope, 2012, pp. 240-8) </vt:lpstr>
      <vt:lpstr>Παρουσίαση του PowerPoint</vt:lpstr>
      <vt:lpstr>Παρουσίαση του PowerPoint</vt:lpstr>
      <vt:lpstr>Three things need a decision before the development of the lesson flow </vt:lpstr>
      <vt:lpstr>Παρουσίαση του PowerPoint</vt:lpstr>
      <vt:lpstr>Designing SoW and planning lessons delivering EDC/HRE/IE is crucial for the development of the democratic culture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Noone</dc:creator>
  <cp:lastModifiedBy>ΜΑΡΙΟΣ ΚΟΥΚΟΥΝΑΡΑΣ-ΛΙΑΓΚΗΣ</cp:lastModifiedBy>
  <cp:revision>17</cp:revision>
  <dcterms:created xsi:type="dcterms:W3CDTF">2020-09-15T09:26:09Z</dcterms:created>
  <dcterms:modified xsi:type="dcterms:W3CDTF">2021-02-01T04:11:14Z</dcterms:modified>
</cp:coreProperties>
</file>