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0" r:id="rId2"/>
    <p:sldId id="281" r:id="rId3"/>
    <p:sldId id="257" r:id="rId4"/>
    <p:sldId id="262" r:id="rId5"/>
    <p:sldId id="263" r:id="rId6"/>
    <p:sldId id="264" r:id="rId7"/>
    <p:sldId id="265" r:id="rId8"/>
    <p:sldId id="267" r:id="rId9"/>
    <p:sldId id="266" r:id="rId10"/>
    <p:sldId id="268" r:id="rId11"/>
    <p:sldId id="269" r:id="rId12"/>
    <p:sldId id="270" r:id="rId13"/>
    <p:sldId id="271" r:id="rId14"/>
    <p:sldId id="272" r:id="rId15"/>
    <p:sldId id="273" r:id="rId16"/>
    <p:sldId id="274" r:id="rId17"/>
    <p:sldId id="275" r:id="rId18"/>
    <p:sldId id="278" r:id="rId19"/>
    <p:sldId id="277" r:id="rId20"/>
    <p:sldId id="279" r:id="rId21"/>
    <p:sldId id="260"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5" autoAdjust="0"/>
    <p:restoredTop sz="78442" autoAdjust="0"/>
  </p:normalViewPr>
  <p:slideViewPr>
    <p:cSldViewPr snapToGrid="0">
      <p:cViewPr>
        <p:scale>
          <a:sx n="98" d="100"/>
          <a:sy n="98" d="100"/>
        </p:scale>
        <p:origin x="58" y="-9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B7166-CC21-45BA-9E75-E776CB79205C}" type="datetimeFigureOut">
              <a:rPr lang="en-US" smtClean="0"/>
              <a:t>14-Jan-21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82506E-9EB4-47B8-A32E-010BADBC6304}" type="slidenum">
              <a:rPr lang="en-US" smtClean="0"/>
              <a:t>‹#›</a:t>
            </a:fld>
            <a:endParaRPr lang="en-US"/>
          </a:p>
        </p:txBody>
      </p:sp>
    </p:spTree>
    <p:extLst>
      <p:ext uri="{BB962C8B-B14F-4D97-AF65-F5344CB8AC3E}">
        <p14:creationId xmlns:p14="http://schemas.microsoft.com/office/powerpoint/2010/main" val="36779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EB88C6-21D5-4A9A-8CCF-55C8BFD2105E}"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799826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Considerable promotive interaction; means each member helps and encourages one another to learn. They</a:t>
            </a:r>
          </a:p>
          <a:p>
            <a:r>
              <a:rPr lang="en-US" sz="1200" b="0" i="0" u="none" strike="noStrike" kern="1200" baseline="0" dirty="0" smtClean="0">
                <a:solidFill>
                  <a:schemeClr val="tx1"/>
                </a:solidFill>
                <a:latin typeface="+mn-lt"/>
                <a:ea typeface="+mn-ea"/>
                <a:cs typeface="+mn-cs"/>
              </a:rPr>
              <a:t>share their knowledge, clarify what they understand and teach one another. Members must think that ongoing</a:t>
            </a:r>
          </a:p>
          <a:p>
            <a:r>
              <a:rPr lang="en-US" sz="1200" b="0" i="0" u="none" strike="noStrike" kern="1200" baseline="0" dirty="0" smtClean="0">
                <a:solidFill>
                  <a:schemeClr val="tx1"/>
                </a:solidFill>
                <a:latin typeface="+mn-lt"/>
                <a:ea typeface="+mn-ea"/>
                <a:cs typeface="+mn-cs"/>
              </a:rPr>
              <a:t>conversation, dialogue, exchange, and support interaction particularly a face-to-face interaction is needed to</a:t>
            </a:r>
          </a:p>
          <a:p>
            <a:r>
              <a:rPr lang="en-US" sz="1200" b="0" i="0" u="none" strike="noStrike" kern="1200" baseline="0" dirty="0" smtClean="0">
                <a:solidFill>
                  <a:schemeClr val="tx1"/>
                </a:solidFill>
                <a:latin typeface="+mn-lt"/>
                <a:ea typeface="+mn-ea"/>
                <a:cs typeface="+mn-cs"/>
              </a:rPr>
              <a:t>success</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13</a:t>
            </a:fld>
            <a:endParaRPr lang="en-US"/>
          </a:p>
        </p:txBody>
      </p:sp>
    </p:spTree>
    <p:extLst>
      <p:ext uri="{BB962C8B-B14F-4D97-AF65-F5344CB8AC3E}">
        <p14:creationId xmlns:p14="http://schemas.microsoft.com/office/powerpoint/2010/main" val="1876602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Considerable promotive interaction; means each member helps and encourages one another to learn. They</a:t>
            </a:r>
          </a:p>
          <a:p>
            <a:r>
              <a:rPr lang="en-US" sz="1200" b="0" i="0" u="none" strike="noStrike" kern="1200" baseline="0" dirty="0" smtClean="0">
                <a:solidFill>
                  <a:schemeClr val="tx1"/>
                </a:solidFill>
                <a:latin typeface="+mn-lt"/>
                <a:ea typeface="+mn-ea"/>
                <a:cs typeface="+mn-cs"/>
              </a:rPr>
              <a:t>share their knowledge, clarify what they understand and teach one another. Members must think that ongoing</a:t>
            </a:r>
          </a:p>
          <a:p>
            <a:r>
              <a:rPr lang="en-US" sz="1200" b="0" i="0" u="none" strike="noStrike" kern="1200" baseline="0" dirty="0" smtClean="0">
                <a:solidFill>
                  <a:schemeClr val="tx1"/>
                </a:solidFill>
                <a:latin typeface="+mn-lt"/>
                <a:ea typeface="+mn-ea"/>
                <a:cs typeface="+mn-cs"/>
              </a:rPr>
              <a:t>conversation, dialogue, exchange, and support interaction particularly a face-to-face interaction is needed to</a:t>
            </a:r>
          </a:p>
          <a:p>
            <a:r>
              <a:rPr lang="en-US" sz="1200" b="0" i="0" u="none" strike="noStrike" kern="1200" baseline="0" dirty="0" smtClean="0">
                <a:solidFill>
                  <a:schemeClr val="tx1"/>
                </a:solidFill>
                <a:latin typeface="+mn-lt"/>
                <a:ea typeface="+mn-ea"/>
                <a:cs typeface="+mn-cs"/>
              </a:rPr>
              <a:t>success</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14</a:t>
            </a:fld>
            <a:endParaRPr lang="en-US"/>
          </a:p>
        </p:txBody>
      </p:sp>
    </p:spTree>
    <p:extLst>
      <p:ext uri="{BB962C8B-B14F-4D97-AF65-F5344CB8AC3E}">
        <p14:creationId xmlns:p14="http://schemas.microsoft.com/office/powerpoint/2010/main" val="3070233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Group processing; is reflecting the group on whether or not the actions are helpful and to decide what actions</a:t>
            </a:r>
          </a:p>
          <a:p>
            <a:r>
              <a:rPr lang="en-US" sz="1200" b="0" i="0" u="none" strike="noStrike" kern="1200" baseline="0" dirty="0" smtClean="0">
                <a:solidFill>
                  <a:schemeClr val="tx1"/>
                </a:solidFill>
                <a:latin typeface="+mn-lt"/>
                <a:ea typeface="+mn-ea"/>
                <a:cs typeface="+mn-cs"/>
              </a:rPr>
              <a:t>must continue or stop</a:t>
            </a:r>
            <a:endParaRPr lang="en-US" dirty="0" smtClean="0"/>
          </a:p>
          <a:p>
            <a:endParaRPr lang="en-US" dirty="0" smtClean="0"/>
          </a:p>
          <a:p>
            <a:r>
              <a:rPr lang="en-US" sz="1200" kern="1200" dirty="0" smtClean="0">
                <a:solidFill>
                  <a:schemeClr val="tx1"/>
                </a:solidFill>
                <a:effectLst/>
                <a:latin typeface="+mn-lt"/>
                <a:ea typeface="+mn-ea"/>
                <a:cs typeface="+mn-cs"/>
              </a:rPr>
              <a:t>Group members need to feel free to communicate openly with each other to express concerns as well as to celebrate accomplishments.</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15</a:t>
            </a:fld>
            <a:endParaRPr lang="en-US"/>
          </a:p>
        </p:txBody>
      </p:sp>
    </p:spTree>
    <p:extLst>
      <p:ext uri="{BB962C8B-B14F-4D97-AF65-F5344CB8AC3E}">
        <p14:creationId xmlns:p14="http://schemas.microsoft.com/office/powerpoint/2010/main" val="1155833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Considerable promotive interaction; means each member helps and encourages one another to learn. They</a:t>
            </a:r>
          </a:p>
        </p:txBody>
      </p:sp>
      <p:sp>
        <p:nvSpPr>
          <p:cNvPr id="4" name="Slide Number Placeholder 3"/>
          <p:cNvSpPr>
            <a:spLocks noGrp="1"/>
          </p:cNvSpPr>
          <p:nvPr>
            <p:ph type="sldNum" sz="quarter" idx="10"/>
          </p:nvPr>
        </p:nvSpPr>
        <p:spPr/>
        <p:txBody>
          <a:bodyPr/>
          <a:lstStyle/>
          <a:p>
            <a:fld id="{CE82506E-9EB4-47B8-A32E-010BADBC6304}" type="slidenum">
              <a:rPr lang="en-US" smtClean="0"/>
              <a:t>16</a:t>
            </a:fld>
            <a:endParaRPr lang="en-US"/>
          </a:p>
        </p:txBody>
      </p:sp>
    </p:spTree>
    <p:extLst>
      <p:ext uri="{BB962C8B-B14F-4D97-AF65-F5344CB8AC3E}">
        <p14:creationId xmlns:p14="http://schemas.microsoft.com/office/powerpoint/2010/main" val="174911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people work together, they are collaborating with each other. Any group of two or more people collaborates together in order to accomplish something. A collaboration is a task completed by multiple people working together.</a:t>
            </a:r>
          </a:p>
          <a:p>
            <a:r>
              <a:rPr lang="en-US" dirty="0" smtClean="0"/>
              <a:t>In most cases, people collaborate with each other willingly on a project that they all want to be a part of. </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4</a:t>
            </a:fld>
            <a:endParaRPr lang="en-US"/>
          </a:p>
        </p:txBody>
      </p:sp>
    </p:spTree>
    <p:extLst>
      <p:ext uri="{BB962C8B-B14F-4D97-AF65-F5344CB8AC3E}">
        <p14:creationId xmlns:p14="http://schemas.microsoft.com/office/powerpoint/2010/main" val="363985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true brainstorm is not possible without collaboration. Collaboration helps thinking and developing of ideas that one couldn’t think on his</a:t>
            </a:r>
            <a:r>
              <a:rPr lang="en-US" baseline="0" dirty="0" smtClean="0"/>
              <a:t> own</a:t>
            </a:r>
          </a:p>
          <a:p>
            <a:endParaRPr lang="en-US" baseline="0" dirty="0" smtClean="0"/>
          </a:p>
          <a:p>
            <a:r>
              <a:rPr lang="en-US" dirty="0" smtClean="0"/>
              <a:t>Collaborative learning has been shown to not only develop higher-level thinking skills in students, but boost their confidence and self-esteem as well. </a:t>
            </a:r>
          </a:p>
          <a:p>
            <a:endParaRPr lang="en-US" dirty="0" smtClean="0"/>
          </a:p>
          <a:p>
            <a:r>
              <a:rPr lang="en-US" dirty="0" smtClean="0"/>
              <a:t>The fact that students must provide answers to the task ,</a:t>
            </a:r>
            <a:r>
              <a:rPr lang="en-US" baseline="0" dirty="0" smtClean="0"/>
              <a:t> </a:t>
            </a:r>
            <a:r>
              <a:rPr lang="en-US" dirty="0" smtClean="0"/>
              <a:t>calls for active participation in researching the problem and examining every possible answer so as to arrive to make the right solution, thus improving an individual's problem-solving skills.</a:t>
            </a:r>
          </a:p>
          <a:p>
            <a:endParaRPr lang="en-US" dirty="0" smtClean="0"/>
          </a:p>
          <a:p>
            <a:r>
              <a:rPr lang="en-US" dirty="0" smtClean="0"/>
              <a:t>through collaborative learning, we expect students to clarify ideas, views, and opinions through their discussion forums before making a conclusion. It, therefore, encourages and facilitates</a:t>
            </a:r>
            <a:r>
              <a:rPr lang="en-US" baseline="0" dirty="0" smtClean="0"/>
              <a:t> </a:t>
            </a:r>
            <a:r>
              <a:rPr lang="en-US" dirty="0" smtClean="0"/>
              <a:t>the improvement of critical thinking skills via interpretation of ideas, and assessment of other student's thoughts and views.</a:t>
            </a:r>
          </a:p>
          <a:p>
            <a:endParaRPr lang="en-US" dirty="0" smtClean="0"/>
          </a:p>
          <a:p>
            <a:r>
              <a:rPr lang="en-US" dirty="0" smtClean="0"/>
              <a:t>When students spend their time together working, they learn how to relate with one another. They also make friendship by getting to know each other, thus boosting group morale and performance.</a:t>
            </a:r>
          </a:p>
          <a:p>
            <a:endParaRPr lang="en-US" dirty="0" smtClean="0"/>
          </a:p>
          <a:p>
            <a:r>
              <a:rPr lang="en-US" dirty="0" smtClean="0"/>
              <a:t>During a collaborative learning session, students not only work on academic assignments but also get to develop their social skills and learn together which improves their relationships with others in the class</a:t>
            </a:r>
          </a:p>
          <a:p>
            <a:r>
              <a:rPr lang="en-US" dirty="0" smtClean="0"/>
              <a:t>t gives them a chance to learn their strengths and weaknesses as they work in groups. As they interact more with their peers, they acquire new ways of handling problems. </a:t>
            </a:r>
            <a:endParaRPr lang="el-GR" dirty="0" smtClean="0"/>
          </a:p>
          <a:p>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5</a:t>
            </a:fld>
            <a:endParaRPr lang="en-US"/>
          </a:p>
        </p:txBody>
      </p:sp>
    </p:spTree>
    <p:extLst>
      <p:ext uri="{BB962C8B-B14F-4D97-AF65-F5344CB8AC3E}">
        <p14:creationId xmlns:p14="http://schemas.microsoft.com/office/powerpoint/2010/main" val="3024722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key to positive interdependence is committing to personal success as well as the success of every member of the group. Group members realize, therefore, that each person’s efforts benefit not only him- or herself, but all other group members as well.  </a:t>
            </a:r>
          </a:p>
          <a:p>
            <a:endParaRPr lang="en-US" sz="1200" kern="1200" dirty="0" smtClean="0">
              <a:solidFill>
                <a:schemeClr val="tx1"/>
              </a:solidFill>
              <a:effectLst/>
              <a:latin typeface="+mn-lt"/>
              <a:ea typeface="+mn-ea"/>
              <a:cs typeface="+mn-cs"/>
            </a:endParaRPr>
          </a:p>
          <a:p>
            <a:r>
              <a:rPr lang="en-US" sz="1200" b="0" i="0" u="none" strike="noStrike" kern="1200" baseline="0" dirty="0" smtClean="0">
                <a:solidFill>
                  <a:schemeClr val="tx1"/>
                </a:solidFill>
                <a:latin typeface="+mn-lt"/>
                <a:ea typeface="+mn-ea"/>
                <a:cs typeface="+mn-cs"/>
              </a:rPr>
              <a:t>Positive interdependence; is the belief that group members are linked together in a way that they succeed or</a:t>
            </a:r>
          </a:p>
          <a:p>
            <a:r>
              <a:rPr lang="en-US" sz="1200" b="0" i="0" u="none" strike="noStrike" kern="1200" baseline="0" dirty="0" smtClean="0">
                <a:solidFill>
                  <a:schemeClr val="tx1"/>
                </a:solidFill>
                <a:latin typeface="+mn-lt"/>
                <a:ea typeface="+mn-ea"/>
                <a:cs typeface="+mn-cs"/>
              </a:rPr>
              <a:t>sink together. When members clearly understand positive interdependence, they understand that each group</a:t>
            </a:r>
          </a:p>
          <a:p>
            <a:r>
              <a:rPr lang="en-US" sz="1200" b="0" i="0" u="none" strike="noStrike" kern="1200" baseline="0" dirty="0" smtClean="0">
                <a:solidFill>
                  <a:schemeClr val="tx1"/>
                </a:solidFill>
                <a:latin typeface="+mn-lt"/>
                <a:ea typeface="+mn-ea"/>
                <a:cs typeface="+mn-cs"/>
              </a:rPr>
              <a:t>member’s efforts are required for success of the group</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7</a:t>
            </a:fld>
            <a:endParaRPr lang="en-US"/>
          </a:p>
        </p:txBody>
      </p:sp>
    </p:spTree>
    <p:extLst>
      <p:ext uri="{BB962C8B-B14F-4D97-AF65-F5344CB8AC3E}">
        <p14:creationId xmlns:p14="http://schemas.microsoft.com/office/powerpoint/2010/main" val="4032799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8</a:t>
            </a:fld>
            <a:endParaRPr lang="en-US"/>
          </a:p>
        </p:txBody>
      </p:sp>
    </p:spTree>
    <p:extLst>
      <p:ext uri="{BB962C8B-B14F-4D97-AF65-F5344CB8AC3E}">
        <p14:creationId xmlns:p14="http://schemas.microsoft.com/office/powerpoint/2010/main" val="1770005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group is accountable for achieving its goals, and each member must be accountable for contributing a fair share of the work toward the group goal. No one can "hitchhike" on the work of others. The performance of each individual must be assessed and the results given back to the group. The group has to be clear about its goals and be able to measure (a) its progress in achieving them and (b) the individual efforts of each of its members. </a:t>
            </a:r>
            <a:endParaRPr lang="el-G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Individual accountability exists when the performance of each individual student is assessed and the results are given back to the group and the individual in order to ascertain who needs more assistance, support, and encouragement in completing the assignment. </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9</a:t>
            </a:fld>
            <a:endParaRPr lang="en-US"/>
          </a:p>
        </p:txBody>
      </p:sp>
    </p:spTree>
    <p:extLst>
      <p:ext uri="{BB962C8B-B14F-4D97-AF65-F5344CB8AC3E}">
        <p14:creationId xmlns:p14="http://schemas.microsoft.com/office/powerpoint/2010/main" val="1868418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10</a:t>
            </a:fld>
            <a:endParaRPr lang="en-US"/>
          </a:p>
        </p:txBody>
      </p:sp>
    </p:spTree>
    <p:extLst>
      <p:ext uri="{BB962C8B-B14F-4D97-AF65-F5344CB8AC3E}">
        <p14:creationId xmlns:p14="http://schemas.microsoft.com/office/powerpoint/2010/main" val="3325149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Interpersonal and small group skills are required to function as part of a group. These are basic teamwork skills. Group members must know how to - and be motivated to - provide effective leadership, make decisions, build trust, communicate, and manage conflict. Teachers have to teach teamwork skills.</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11</a:t>
            </a:fld>
            <a:endParaRPr lang="en-US"/>
          </a:p>
        </p:txBody>
      </p:sp>
    </p:spTree>
    <p:extLst>
      <p:ext uri="{BB962C8B-B14F-4D97-AF65-F5344CB8AC3E}">
        <p14:creationId xmlns:p14="http://schemas.microsoft.com/office/powerpoint/2010/main" val="427929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Interpersonal and small group skills are required to function as part of a group. These are basic teamwork skills. Group members must know how to - and be motivated to - provide effective leadership, make decisions, build trust, communicate, and manage conflict. Teachers have to teach teamwork skills.</a:t>
            </a:r>
            <a:endParaRPr lang="en-US" dirty="0"/>
          </a:p>
        </p:txBody>
      </p:sp>
      <p:sp>
        <p:nvSpPr>
          <p:cNvPr id="4" name="Slide Number Placeholder 3"/>
          <p:cNvSpPr>
            <a:spLocks noGrp="1"/>
          </p:cNvSpPr>
          <p:nvPr>
            <p:ph type="sldNum" sz="quarter" idx="10"/>
          </p:nvPr>
        </p:nvSpPr>
        <p:spPr/>
        <p:txBody>
          <a:bodyPr/>
          <a:lstStyle/>
          <a:p>
            <a:fld id="{CE82506E-9EB4-47B8-A32E-010BADBC6304}" type="slidenum">
              <a:rPr lang="en-US" smtClean="0"/>
              <a:t>12</a:t>
            </a:fld>
            <a:endParaRPr lang="en-US"/>
          </a:p>
        </p:txBody>
      </p:sp>
    </p:spTree>
    <p:extLst>
      <p:ext uri="{BB962C8B-B14F-4D97-AF65-F5344CB8AC3E}">
        <p14:creationId xmlns:p14="http://schemas.microsoft.com/office/powerpoint/2010/main" val="386980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76858DA-CD1E-411F-90EB-E3B2ABA0706D}" type="datetimeFigureOut">
              <a:rPr lang="el-GR" smtClean="0"/>
              <a:t>14/1/2021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1357000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6858DA-CD1E-411F-90EB-E3B2ABA0706D}" type="datetimeFigureOut">
              <a:rPr lang="el-GR" smtClean="0"/>
              <a:t>14/1/2021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43850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6858DA-CD1E-411F-90EB-E3B2ABA0706D}" type="datetimeFigureOut">
              <a:rPr lang="el-GR" smtClean="0"/>
              <a:t>14/1/2021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2175101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6858DA-CD1E-411F-90EB-E3B2ABA0706D}" type="datetimeFigureOut">
              <a:rPr lang="el-GR" smtClean="0"/>
              <a:t>14/1/2021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2160869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6858DA-CD1E-411F-90EB-E3B2ABA0706D}" type="datetimeFigureOut">
              <a:rPr lang="el-GR" smtClean="0"/>
              <a:t>14/1/2021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2266240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76858DA-CD1E-411F-90EB-E3B2ABA0706D}" type="datetimeFigureOut">
              <a:rPr lang="el-GR" smtClean="0"/>
              <a:t>14/1/2021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1321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76858DA-CD1E-411F-90EB-E3B2ABA0706D}" type="datetimeFigureOut">
              <a:rPr lang="el-GR" smtClean="0"/>
              <a:t>14/1/2021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733251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76858DA-CD1E-411F-90EB-E3B2ABA0706D}" type="datetimeFigureOut">
              <a:rPr lang="el-GR" smtClean="0"/>
              <a:t>14/1/2021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1241205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6858DA-CD1E-411F-90EB-E3B2ABA0706D}" type="datetimeFigureOut">
              <a:rPr lang="el-GR" smtClean="0"/>
              <a:t>14/1/2021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2296906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6858DA-CD1E-411F-90EB-E3B2ABA0706D}" type="datetimeFigureOut">
              <a:rPr lang="el-GR" smtClean="0"/>
              <a:t>14/1/2021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1630436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6858DA-CD1E-411F-90EB-E3B2ABA0706D}" type="datetimeFigureOut">
              <a:rPr lang="el-GR" smtClean="0"/>
              <a:t>14/1/2021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BDF3BCE-2FB4-441B-9A5A-00BBBC0B2F44}" type="slidenum">
              <a:rPr lang="el-GR" smtClean="0"/>
              <a:t>‹#›</a:t>
            </a:fld>
            <a:endParaRPr lang="el-GR"/>
          </a:p>
        </p:txBody>
      </p:sp>
    </p:spTree>
    <p:extLst>
      <p:ext uri="{BB962C8B-B14F-4D97-AF65-F5344CB8AC3E}">
        <p14:creationId xmlns:p14="http://schemas.microsoft.com/office/powerpoint/2010/main" val="3781990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858DA-CD1E-411F-90EB-E3B2ABA0706D}" type="datetimeFigureOut">
              <a:rPr lang="el-GR" smtClean="0"/>
              <a:t>14/1/2021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F3BCE-2FB4-441B-9A5A-00BBBC0B2F44}" type="slidenum">
              <a:rPr lang="el-GR" smtClean="0"/>
              <a:t>‹#›</a:t>
            </a:fld>
            <a:endParaRPr lang="el-GR"/>
          </a:p>
        </p:txBody>
      </p:sp>
    </p:spTree>
    <p:extLst>
      <p:ext uri="{BB962C8B-B14F-4D97-AF65-F5344CB8AC3E}">
        <p14:creationId xmlns:p14="http://schemas.microsoft.com/office/powerpoint/2010/main" val="4105025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29000"/>
          </a:schemeClr>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6431281" y="336911"/>
            <a:ext cx="5385224" cy="2387600"/>
          </a:xfrm>
        </p:spPr>
        <p:txBody>
          <a:bodyPr>
            <a:normAutofit fontScale="90000"/>
          </a:bodyPr>
          <a:lstStyle/>
          <a:p>
            <a:r>
              <a:rPr lang="en-US" dirty="0" smtClean="0"/>
              <a:t>Collaboration in Informatics lessons</a:t>
            </a:r>
            <a:endParaRPr lang="el-GR" dirty="0"/>
          </a:p>
        </p:txBody>
      </p:sp>
      <p:sp>
        <p:nvSpPr>
          <p:cNvPr id="3" name="Υπότιτλος 2"/>
          <p:cNvSpPr>
            <a:spLocks noGrp="1"/>
          </p:cNvSpPr>
          <p:nvPr>
            <p:ph type="subTitle" idx="1"/>
          </p:nvPr>
        </p:nvSpPr>
        <p:spPr>
          <a:xfrm>
            <a:off x="7418717" y="4562808"/>
            <a:ext cx="4275334" cy="909577"/>
          </a:xfrm>
        </p:spPr>
        <p:txBody>
          <a:bodyPr/>
          <a:lstStyle/>
          <a:p>
            <a:r>
              <a:rPr lang="en-US" dirty="0" err="1"/>
              <a:t>Agoritsa</a:t>
            </a:r>
            <a:r>
              <a:rPr lang="en-US" dirty="0"/>
              <a:t> </a:t>
            </a:r>
            <a:r>
              <a:rPr lang="en-US" dirty="0" err="1"/>
              <a:t>Gogoulou</a:t>
            </a:r>
            <a:endParaRPr lang="en-US" dirty="0"/>
          </a:p>
          <a:p>
            <a:r>
              <a:rPr lang="en-US" dirty="0"/>
              <a:t>Laboratory Teaching Staff, NKUA</a:t>
            </a:r>
            <a:endParaRPr lang="el-GR" dirty="0"/>
          </a:p>
        </p:txBody>
      </p:sp>
      <p:pic>
        <p:nvPicPr>
          <p:cNvPr id="6" name="Εικόνα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8231" y="4973921"/>
            <a:ext cx="1037241" cy="968005"/>
          </a:xfrm>
          <a:prstGeom prst="rect">
            <a:avLst/>
          </a:prstGeom>
        </p:spPr>
      </p:pic>
      <p:pic>
        <p:nvPicPr>
          <p:cNvPr id="7" name="Εικόνα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4936474"/>
            <a:ext cx="3329796" cy="1071823"/>
          </a:xfrm>
          <a:prstGeom prst="rect">
            <a:avLst/>
          </a:prstGeom>
        </p:spPr>
      </p:pic>
      <p:sp>
        <p:nvSpPr>
          <p:cNvPr id="8" name="TextBox 7"/>
          <p:cNvSpPr txBox="1"/>
          <p:nvPr/>
        </p:nvSpPr>
        <p:spPr>
          <a:xfrm>
            <a:off x="172528" y="6008298"/>
            <a:ext cx="6719978" cy="646331"/>
          </a:xfrm>
          <a:prstGeom prst="rect">
            <a:avLst/>
          </a:prstGeom>
          <a:noFill/>
        </p:spPr>
        <p:txBody>
          <a:bodyPr wrap="square" rtlCol="0">
            <a:spAutoFit/>
          </a:bodyPr>
          <a:lstStyle/>
          <a:p>
            <a:pPr algn="just"/>
            <a:r>
              <a:rPr lang="en-US" sz="1200" dirty="0">
                <a:solidFill>
                  <a:prstClr val="black"/>
                </a:solidFill>
              </a:rPr>
              <a:t>This project has been funded with support from the European Commission. This publication reflects the views only of the author, and the Commission cannot be held responsible for any use which may be made of the information contained </a:t>
            </a:r>
            <a:r>
              <a:rPr lang="en-US" sz="1200" dirty="0" smtClean="0">
                <a:solidFill>
                  <a:prstClr val="black"/>
                </a:solidFill>
              </a:rPr>
              <a:t>therein. Project </a:t>
            </a:r>
            <a:r>
              <a:rPr lang="en-US" sz="1200" dirty="0">
                <a:solidFill>
                  <a:prstClr val="black"/>
                </a:solidFill>
              </a:rPr>
              <a:t>Number: </a:t>
            </a:r>
            <a:r>
              <a:rPr lang="en-US" sz="1200" dirty="0" smtClean="0">
                <a:solidFill>
                  <a:prstClr val="black"/>
                </a:solidFill>
              </a:rPr>
              <a:t>[</a:t>
            </a:r>
            <a:r>
              <a:rPr lang="en-US" sz="1200" dirty="0">
                <a:solidFill>
                  <a:prstClr val="black"/>
                </a:solidFill>
              </a:rPr>
              <a:t>2019-1-EL01-KA203-062449</a:t>
            </a:r>
            <a:r>
              <a:rPr lang="en-US" sz="1200" dirty="0" smtClean="0">
                <a:solidFill>
                  <a:prstClr val="black"/>
                </a:solidFill>
              </a:rPr>
              <a:t>] </a:t>
            </a:r>
            <a:endParaRPr lang="el-GR" sz="1200" dirty="0">
              <a:solidFill>
                <a:prstClr val="black"/>
              </a:solidFill>
            </a:endParaRPr>
          </a:p>
        </p:txBody>
      </p:sp>
      <p:pic>
        <p:nvPicPr>
          <p:cNvPr id="9" name="Εικόνα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3181732"/>
            <a:ext cx="1484323" cy="530115"/>
          </a:xfrm>
          <a:prstGeom prst="rect">
            <a:avLst/>
          </a:prstGeom>
        </p:spPr>
      </p:pic>
      <p:pic>
        <p:nvPicPr>
          <p:cNvPr id="11" name="Εικόνα 10"/>
          <p:cNvPicPr>
            <a:picLocks noChangeAspect="1"/>
          </p:cNvPicPr>
          <p:nvPr/>
        </p:nvPicPr>
        <p:blipFill rotWithShape="1">
          <a:blip r:embed="rId5">
            <a:extLst>
              <a:ext uri="{28A0092B-C50C-407E-A947-70E740481C1C}">
                <a14:useLocalDpi xmlns:a14="http://schemas.microsoft.com/office/drawing/2010/main" val="0"/>
              </a:ext>
            </a:extLst>
          </a:blip>
          <a:srcRect l="11686" r="14622"/>
          <a:stretch/>
        </p:blipFill>
        <p:spPr>
          <a:xfrm>
            <a:off x="3367708" y="3102313"/>
            <a:ext cx="1086928" cy="526767"/>
          </a:xfrm>
          <a:prstGeom prst="rect">
            <a:avLst/>
          </a:prstGeom>
        </p:spPr>
      </p:pic>
      <p:pic>
        <p:nvPicPr>
          <p:cNvPr id="12" name="Εικόνα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25138" y="3154477"/>
            <a:ext cx="1386524" cy="495187"/>
          </a:xfrm>
          <a:prstGeom prst="rect">
            <a:avLst/>
          </a:prstGeom>
        </p:spPr>
      </p:pic>
      <p:pic>
        <p:nvPicPr>
          <p:cNvPr id="13" name="Εικόνα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71751" y="3115905"/>
            <a:ext cx="1494526" cy="533759"/>
          </a:xfrm>
          <a:prstGeom prst="rect">
            <a:avLst/>
          </a:prstGeom>
        </p:spPr>
      </p:pic>
      <p:pic>
        <p:nvPicPr>
          <p:cNvPr id="14" name="Εικόνα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52833" y="3102313"/>
            <a:ext cx="1606670" cy="573810"/>
          </a:xfrm>
          <a:prstGeom prst="rect">
            <a:avLst/>
          </a:prstGeom>
        </p:spPr>
      </p:pic>
      <p:cxnSp>
        <p:nvCxnSpPr>
          <p:cNvPr id="16" name="Ευθεία γραμμή σύνδεσης 15"/>
          <p:cNvCxnSpPr/>
          <p:nvPr/>
        </p:nvCxnSpPr>
        <p:spPr>
          <a:xfrm flipV="1">
            <a:off x="7047781" y="3907766"/>
            <a:ext cx="8627" cy="28208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flipV="1">
            <a:off x="6214660" y="116162"/>
            <a:ext cx="0" cy="267017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Εικόνα 4"/>
          <p:cNvPicPr>
            <a:picLocks noChangeAspect="1"/>
          </p:cNvPicPr>
          <p:nvPr/>
        </p:nvPicPr>
        <p:blipFill>
          <a:blip r:embed="rId9"/>
          <a:stretch>
            <a:fillRect/>
          </a:stretch>
        </p:blipFill>
        <p:spPr>
          <a:xfrm>
            <a:off x="892603" y="310400"/>
            <a:ext cx="4507765" cy="2414111"/>
          </a:xfrm>
          <a:prstGeom prst="rect">
            <a:avLst/>
          </a:prstGeom>
        </p:spPr>
      </p:pic>
      <p:pic>
        <p:nvPicPr>
          <p:cNvPr id="17" name="Εικόνα 3">
            <a:extLst>
              <a:ext uri="{FF2B5EF4-FFF2-40B4-BE49-F238E27FC236}">
                <a16:creationId xmlns:a16="http://schemas.microsoft.com/office/drawing/2014/main" xmlns="" id="{482802CF-888E-4FFE-8E75-3266356EB3E5}"/>
              </a:ext>
            </a:extLst>
          </p:cNvPr>
          <p:cNvPicPr>
            <a:picLocks noChangeAspect="1"/>
          </p:cNvPicPr>
          <p:nvPr/>
        </p:nvPicPr>
        <p:blipFill>
          <a:blip r:embed="rId10"/>
          <a:stretch>
            <a:fillRect/>
          </a:stretch>
        </p:blipFill>
        <p:spPr>
          <a:xfrm>
            <a:off x="1570705" y="3187955"/>
            <a:ext cx="1816765" cy="634039"/>
          </a:xfrm>
          <a:prstGeom prst="rect">
            <a:avLst/>
          </a:prstGeom>
        </p:spPr>
      </p:pic>
    </p:spTree>
    <p:extLst>
      <p:ext uri="{BB962C8B-B14F-4D97-AF65-F5344CB8AC3E}">
        <p14:creationId xmlns:p14="http://schemas.microsoft.com/office/powerpoint/2010/main" val="4684558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Individual and Group </a:t>
            </a:r>
            <a:r>
              <a:rPr lang="en-US" b="1" dirty="0" smtClean="0"/>
              <a:t>Accountability: what </a:t>
            </a:r>
            <a:r>
              <a:rPr lang="en-US" b="1" dirty="0"/>
              <a:t>to do</a:t>
            </a:r>
            <a:endParaRPr lang="en-US" dirty="0"/>
          </a:p>
        </p:txBody>
      </p:sp>
      <p:sp>
        <p:nvSpPr>
          <p:cNvPr id="3" name="Content Placeholder 2"/>
          <p:cNvSpPr>
            <a:spLocks noGrp="1"/>
          </p:cNvSpPr>
          <p:nvPr>
            <p:ph idx="1"/>
          </p:nvPr>
        </p:nvSpPr>
        <p:spPr>
          <a:xfrm>
            <a:off x="838200" y="2055813"/>
            <a:ext cx="10515600" cy="4351338"/>
          </a:xfrm>
        </p:spPr>
        <p:txBody>
          <a:bodyPr/>
          <a:lstStyle/>
          <a:p>
            <a:pPr lvl="0"/>
            <a:r>
              <a:rPr lang="en-US" dirty="0"/>
              <a:t>Students work on their own, prepare the assigned task and bring their work to the </a:t>
            </a:r>
            <a:r>
              <a:rPr lang="en-US" dirty="0" smtClean="0"/>
              <a:t>group</a:t>
            </a:r>
            <a:endParaRPr lang="en-US" dirty="0"/>
          </a:p>
          <a:p>
            <a:pPr lvl="0"/>
            <a:r>
              <a:rPr lang="en-US" dirty="0"/>
              <a:t>One student is chosen at random and questioned on the material the group has studied and worked </a:t>
            </a:r>
            <a:r>
              <a:rPr lang="en-US" dirty="0" smtClean="0"/>
              <a:t>on</a:t>
            </a:r>
            <a:endParaRPr lang="en-US" dirty="0"/>
          </a:p>
          <a:p>
            <a:pPr lvl="0"/>
            <a:r>
              <a:rPr lang="en-US" dirty="0"/>
              <a:t>All members of the group have to present orally their </a:t>
            </a:r>
            <a:r>
              <a:rPr lang="en-US" dirty="0" smtClean="0"/>
              <a:t>work</a:t>
            </a:r>
            <a:endParaRPr lang="en-US" dirty="0"/>
          </a:p>
        </p:txBody>
      </p:sp>
    </p:spTree>
    <p:extLst>
      <p:ext uri="{BB962C8B-B14F-4D97-AF65-F5344CB8AC3E}">
        <p14:creationId xmlns:p14="http://schemas.microsoft.com/office/powerpoint/2010/main" val="4041295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Interpersonal and Small Group Skills</a:t>
            </a:r>
            <a:endParaRPr lang="en-US" dirty="0"/>
          </a:p>
        </p:txBody>
      </p:sp>
      <p:sp>
        <p:nvSpPr>
          <p:cNvPr id="3" name="Content Placeholder 2"/>
          <p:cNvSpPr>
            <a:spLocks noGrp="1"/>
          </p:cNvSpPr>
          <p:nvPr>
            <p:ph idx="1"/>
          </p:nvPr>
        </p:nvSpPr>
        <p:spPr>
          <a:xfrm>
            <a:off x="838200" y="2055813"/>
            <a:ext cx="10515600" cy="4351338"/>
          </a:xfrm>
        </p:spPr>
        <p:txBody>
          <a:bodyPr/>
          <a:lstStyle/>
          <a:p>
            <a:pPr marL="0" lvl="0" indent="395288" eaLnBrk="0" fontAlgn="base" hangingPunct="0">
              <a:lnSpc>
                <a:spcPct val="100000"/>
              </a:lnSpc>
              <a:spcBef>
                <a:spcPct val="0"/>
              </a:spcBef>
              <a:spcAft>
                <a:spcPct val="0"/>
              </a:spcAft>
              <a:buFontTx/>
              <a:buChar char="•"/>
            </a:pPr>
            <a:r>
              <a:rPr lang="en-US" altLang="en-US" dirty="0"/>
              <a:t>Completing tasks </a:t>
            </a:r>
          </a:p>
          <a:p>
            <a:pPr marL="0" lvl="0" indent="395288" eaLnBrk="0" fontAlgn="base" hangingPunct="0">
              <a:lnSpc>
                <a:spcPct val="100000"/>
              </a:lnSpc>
              <a:spcBef>
                <a:spcPct val="0"/>
              </a:spcBef>
              <a:spcAft>
                <a:spcPct val="0"/>
              </a:spcAft>
              <a:buFontTx/>
              <a:buChar char="•"/>
            </a:pPr>
            <a:r>
              <a:rPr lang="en-US" altLang="en-US" dirty="0"/>
              <a:t>Communicating </a:t>
            </a:r>
          </a:p>
          <a:p>
            <a:pPr marL="0" lvl="0" indent="395288" eaLnBrk="0" fontAlgn="base" hangingPunct="0">
              <a:lnSpc>
                <a:spcPct val="100000"/>
              </a:lnSpc>
              <a:spcBef>
                <a:spcPct val="0"/>
              </a:spcBef>
              <a:spcAft>
                <a:spcPct val="0"/>
              </a:spcAft>
              <a:buFontTx/>
              <a:buChar char="•"/>
            </a:pPr>
            <a:r>
              <a:rPr lang="en-US" altLang="en-US" dirty="0"/>
              <a:t>Decision making </a:t>
            </a:r>
          </a:p>
          <a:p>
            <a:pPr marL="0" lvl="0" indent="395288" eaLnBrk="0" fontAlgn="base" hangingPunct="0">
              <a:lnSpc>
                <a:spcPct val="100000"/>
              </a:lnSpc>
              <a:spcBef>
                <a:spcPct val="0"/>
              </a:spcBef>
              <a:spcAft>
                <a:spcPct val="0"/>
              </a:spcAft>
              <a:buFontTx/>
              <a:buChar char="•"/>
            </a:pPr>
            <a:r>
              <a:rPr lang="en-US" altLang="en-US" dirty="0"/>
              <a:t>Managing conflict </a:t>
            </a:r>
          </a:p>
          <a:p>
            <a:pPr marL="0" lvl="0" indent="395288" eaLnBrk="0" fontAlgn="base" hangingPunct="0">
              <a:lnSpc>
                <a:spcPct val="100000"/>
              </a:lnSpc>
              <a:spcBef>
                <a:spcPct val="0"/>
              </a:spcBef>
              <a:spcAft>
                <a:spcPct val="0"/>
              </a:spcAft>
              <a:buFontTx/>
              <a:buChar char="•"/>
            </a:pPr>
            <a:r>
              <a:rPr lang="en-US" altLang="en-US" dirty="0"/>
              <a:t>Appreciating group members </a:t>
            </a:r>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72379" y="0"/>
            <a:ext cx="3404972" cy="1915297"/>
          </a:xfrm>
          <a:prstGeom prst="rect">
            <a:avLst/>
          </a:prstGeom>
        </p:spPr>
      </p:pic>
    </p:spTree>
    <p:extLst>
      <p:ext uri="{BB962C8B-B14F-4D97-AF65-F5344CB8AC3E}">
        <p14:creationId xmlns:p14="http://schemas.microsoft.com/office/powerpoint/2010/main" val="2806585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Interpersonal and Small Group </a:t>
            </a:r>
            <a:r>
              <a:rPr lang="en-US" b="1" dirty="0" smtClean="0"/>
              <a:t>Skills: what to do</a:t>
            </a:r>
            <a:endParaRPr lang="en-US" dirty="0"/>
          </a:p>
        </p:txBody>
      </p:sp>
      <p:sp>
        <p:nvSpPr>
          <p:cNvPr id="3" name="Content Placeholder 2"/>
          <p:cNvSpPr>
            <a:spLocks noGrp="1"/>
          </p:cNvSpPr>
          <p:nvPr>
            <p:ph idx="1"/>
          </p:nvPr>
        </p:nvSpPr>
        <p:spPr>
          <a:xfrm>
            <a:off x="838199" y="1870462"/>
            <a:ext cx="10515600" cy="4351338"/>
          </a:xfrm>
        </p:spPr>
        <p:txBody>
          <a:bodyPr>
            <a:normAutofit fontScale="92500"/>
          </a:bodyPr>
          <a:lstStyle/>
          <a:p>
            <a:pPr lvl="0"/>
            <a:r>
              <a:rPr lang="en-US" dirty="0"/>
              <a:t>Form a collaboration contract.</a:t>
            </a:r>
          </a:p>
          <a:p>
            <a:pPr lvl="0"/>
            <a:r>
              <a:rPr lang="en-US" dirty="0"/>
              <a:t>Encourage students to be on time in case of group meeting, either face-to-face or online. </a:t>
            </a:r>
          </a:p>
          <a:p>
            <a:pPr lvl="0"/>
            <a:r>
              <a:rPr lang="en-US" dirty="0"/>
              <a:t>Make sure everyone has the opportunity to speak.</a:t>
            </a:r>
          </a:p>
          <a:p>
            <a:pPr lvl="0"/>
            <a:r>
              <a:rPr lang="en-US" dirty="0"/>
              <a:t>Listen to others and impel students to do so. Ask students to comment on their fellows’ opinion.</a:t>
            </a:r>
          </a:p>
          <a:p>
            <a:pPr lvl="0"/>
            <a:r>
              <a:rPr lang="en-US" dirty="0"/>
              <a:t>Urge students to express their opinion and participate in decision making processes.</a:t>
            </a:r>
          </a:p>
          <a:p>
            <a:pPr lvl="0"/>
            <a:r>
              <a:rPr lang="en-US" dirty="0"/>
              <a:t>In case of conflict, try to control it, provide alternatives, ask all members to express their beliefs and guide them to resolve the problem. </a:t>
            </a:r>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8056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Face-to-Face Promotive Interaction</a:t>
            </a:r>
            <a:endParaRPr lang="en-US" dirty="0"/>
          </a:p>
        </p:txBody>
      </p:sp>
      <p:sp>
        <p:nvSpPr>
          <p:cNvPr id="3" name="Content Placeholder 2"/>
          <p:cNvSpPr>
            <a:spLocks noGrp="1"/>
          </p:cNvSpPr>
          <p:nvPr>
            <p:ph idx="1"/>
          </p:nvPr>
        </p:nvSpPr>
        <p:spPr>
          <a:xfrm>
            <a:off x="838199" y="1870462"/>
            <a:ext cx="10515600" cy="4351338"/>
          </a:xfrm>
        </p:spPr>
        <p:txBody>
          <a:bodyPr>
            <a:normAutofit/>
          </a:bodyPr>
          <a:lstStyle/>
          <a:p>
            <a:pPr lvl="0"/>
            <a:endParaRPr lang="en-US" dirty="0" smtClean="0"/>
          </a:p>
          <a:p>
            <a:pPr lvl="0"/>
            <a:endParaRPr lang="en-US" dirty="0"/>
          </a:p>
          <a:p>
            <a:pPr lvl="0"/>
            <a:r>
              <a:rPr lang="en-US" dirty="0" smtClean="0"/>
              <a:t>students </a:t>
            </a:r>
            <a:r>
              <a:rPr lang="en-US" dirty="0"/>
              <a:t>promote each other's success by sharing </a:t>
            </a:r>
            <a:r>
              <a:rPr lang="en-US" dirty="0" smtClean="0"/>
              <a:t>resources</a:t>
            </a:r>
          </a:p>
          <a:p>
            <a:pPr lvl="0"/>
            <a:r>
              <a:rPr lang="en-US" dirty="0" smtClean="0"/>
              <a:t>both </a:t>
            </a:r>
            <a:r>
              <a:rPr lang="en-US" dirty="0"/>
              <a:t>academic and personal support are part of this mutual goal</a:t>
            </a:r>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stretch>
            <a:fillRect/>
          </a:stretch>
        </p:blipFill>
        <p:spPr>
          <a:xfrm>
            <a:off x="9230497" y="0"/>
            <a:ext cx="2961503" cy="2703471"/>
          </a:xfrm>
          <a:prstGeom prst="rect">
            <a:avLst/>
          </a:prstGeom>
        </p:spPr>
      </p:pic>
    </p:spTree>
    <p:extLst>
      <p:ext uri="{BB962C8B-B14F-4D97-AF65-F5344CB8AC3E}">
        <p14:creationId xmlns:p14="http://schemas.microsoft.com/office/powerpoint/2010/main" val="3052290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Face-to-Face Promotive </a:t>
            </a:r>
            <a:r>
              <a:rPr lang="en-US" b="1" dirty="0" smtClean="0"/>
              <a:t>Interaction: what to do</a:t>
            </a:r>
            <a:endParaRPr lang="en-US" dirty="0"/>
          </a:p>
        </p:txBody>
      </p:sp>
      <p:sp>
        <p:nvSpPr>
          <p:cNvPr id="3" name="Content Placeholder 2"/>
          <p:cNvSpPr>
            <a:spLocks noGrp="1"/>
          </p:cNvSpPr>
          <p:nvPr>
            <p:ph idx="1"/>
          </p:nvPr>
        </p:nvSpPr>
        <p:spPr>
          <a:xfrm>
            <a:off x="838199" y="1870462"/>
            <a:ext cx="10515600" cy="4351338"/>
          </a:xfrm>
        </p:spPr>
        <p:txBody>
          <a:bodyPr>
            <a:normAutofit/>
          </a:bodyPr>
          <a:lstStyle/>
          <a:p>
            <a:pPr marL="0" lvl="0" indent="0">
              <a:buNone/>
            </a:pPr>
            <a:endParaRPr lang="en-US" dirty="0"/>
          </a:p>
          <a:p>
            <a:pPr lvl="0"/>
            <a:r>
              <a:rPr lang="en-US" dirty="0"/>
              <a:t>Each member explains his/her solution to a problem.</a:t>
            </a:r>
          </a:p>
          <a:p>
            <a:pPr lvl="0"/>
            <a:r>
              <a:rPr lang="en-US" dirty="0"/>
              <a:t>One group member discusses a concept with others.</a:t>
            </a:r>
          </a:p>
          <a:p>
            <a:pPr lvl="0"/>
            <a:r>
              <a:rPr lang="en-US" dirty="0"/>
              <a:t>A group member teaches classmates about a topic.</a:t>
            </a:r>
          </a:p>
          <a:p>
            <a:r>
              <a:rPr lang="en-US" dirty="0"/>
              <a:t>Students collaborate in pairs following approaches such as pair programming.</a:t>
            </a:r>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290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Group Processing</a:t>
            </a:r>
            <a:endParaRPr lang="en-US" dirty="0"/>
          </a:p>
        </p:txBody>
      </p:sp>
      <p:sp>
        <p:nvSpPr>
          <p:cNvPr id="3" name="Content Placeholder 2"/>
          <p:cNvSpPr>
            <a:spLocks noGrp="1"/>
          </p:cNvSpPr>
          <p:nvPr>
            <p:ph idx="1"/>
          </p:nvPr>
        </p:nvSpPr>
        <p:spPr>
          <a:xfrm>
            <a:off x="838199" y="2607276"/>
            <a:ext cx="10515600" cy="3614524"/>
          </a:xfrm>
        </p:spPr>
        <p:txBody>
          <a:bodyPr>
            <a:normAutofit/>
          </a:bodyPr>
          <a:lstStyle/>
          <a:p>
            <a:pPr lvl="0"/>
            <a:r>
              <a:rPr lang="en-US" dirty="0" smtClean="0"/>
              <a:t>a </a:t>
            </a:r>
            <a:r>
              <a:rPr lang="en-US" dirty="0"/>
              <a:t>review of a </a:t>
            </a:r>
            <a:r>
              <a:rPr lang="en-US" b="1" dirty="0"/>
              <a:t>group</a:t>
            </a:r>
            <a:r>
              <a:rPr lang="en-US" dirty="0"/>
              <a:t> session to describe the member actions that were helpful and unhelpful and to decide what actions to continue or </a:t>
            </a:r>
            <a:r>
              <a:rPr lang="en-US" dirty="0" smtClean="0"/>
              <a:t>change</a:t>
            </a:r>
            <a:endParaRPr lang="en-US" dirty="0"/>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278" y="86498"/>
            <a:ext cx="2940908" cy="2940908"/>
          </a:xfrm>
          <a:prstGeom prst="rect">
            <a:avLst/>
          </a:prstGeom>
        </p:spPr>
      </p:pic>
    </p:spTree>
    <p:extLst>
      <p:ext uri="{BB962C8B-B14F-4D97-AF65-F5344CB8AC3E}">
        <p14:creationId xmlns:p14="http://schemas.microsoft.com/office/powerpoint/2010/main" val="3446736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8427" cy="1325563"/>
          </a:xfrm>
        </p:spPr>
        <p:txBody>
          <a:bodyPr/>
          <a:lstStyle/>
          <a:p>
            <a:r>
              <a:rPr lang="en-US" b="1" dirty="0"/>
              <a:t>Group </a:t>
            </a:r>
            <a:r>
              <a:rPr lang="en-US" b="1" dirty="0" smtClean="0"/>
              <a:t>Processing: what to do</a:t>
            </a:r>
            <a:endParaRPr lang="en-US" dirty="0"/>
          </a:p>
        </p:txBody>
      </p:sp>
      <p:sp>
        <p:nvSpPr>
          <p:cNvPr id="3" name="Content Placeholder 2"/>
          <p:cNvSpPr>
            <a:spLocks noGrp="1"/>
          </p:cNvSpPr>
          <p:nvPr>
            <p:ph idx="1"/>
          </p:nvPr>
        </p:nvSpPr>
        <p:spPr>
          <a:xfrm>
            <a:off x="838199" y="1870462"/>
            <a:ext cx="10515600" cy="4351338"/>
          </a:xfrm>
        </p:spPr>
        <p:txBody>
          <a:bodyPr>
            <a:normAutofit/>
          </a:bodyPr>
          <a:lstStyle/>
          <a:p>
            <a:pPr lvl="0"/>
            <a:r>
              <a:rPr lang="en-US" dirty="0"/>
              <a:t>Group members describe each other's helpful and unhelpful behaviors and actions.</a:t>
            </a:r>
          </a:p>
          <a:p>
            <a:r>
              <a:rPr lang="en-US" dirty="0"/>
              <a:t>As a group, make decisions about which behaviors to continue and which behaviors to change.</a:t>
            </a:r>
          </a:p>
        </p:txBody>
      </p:sp>
      <p:sp>
        <p:nvSpPr>
          <p:cNvPr id="4" name="Rectangle 1"/>
          <p:cNvSpPr>
            <a:spLocks noChangeArrowheads="1"/>
          </p:cNvSpPr>
          <p:nvPr/>
        </p:nvSpPr>
        <p:spPr bwMode="auto">
          <a:xfrm>
            <a:off x="0" y="-184666"/>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39094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smtClean="0"/>
              <a:t>e-lesson 1</a:t>
            </a:r>
            <a:endParaRPr lang="en-US" dirty="0"/>
          </a:p>
        </p:txBody>
      </p:sp>
    </p:spTree>
    <p:extLst>
      <p:ext uri="{BB962C8B-B14F-4D97-AF65-F5344CB8AC3E}">
        <p14:creationId xmlns:p14="http://schemas.microsoft.com/office/powerpoint/2010/main" val="2087621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t>Many active and </a:t>
            </a:r>
            <a:r>
              <a:rPr lang="en-US" dirty="0" smtClean="0"/>
              <a:t>collaborative </a:t>
            </a:r>
            <a:r>
              <a:rPr lang="en-US" dirty="0"/>
              <a:t>learning </a:t>
            </a:r>
            <a:r>
              <a:rPr lang="en-US" dirty="0" smtClean="0"/>
              <a:t>techniques are used in CS courses</a:t>
            </a:r>
            <a:endParaRPr lang="en-US" dirty="0"/>
          </a:p>
        </p:txBody>
      </p:sp>
    </p:spTree>
    <p:extLst>
      <p:ext uri="{BB962C8B-B14F-4D97-AF65-F5344CB8AC3E}">
        <p14:creationId xmlns:p14="http://schemas.microsoft.com/office/powerpoint/2010/main" val="762619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smtClean="0"/>
              <a:t>e-lesson 2</a:t>
            </a:r>
            <a:endParaRPr lang="en-US" dirty="0"/>
          </a:p>
        </p:txBody>
      </p:sp>
    </p:spTree>
    <p:extLst>
      <p:ext uri="{BB962C8B-B14F-4D97-AF65-F5344CB8AC3E}">
        <p14:creationId xmlns:p14="http://schemas.microsoft.com/office/powerpoint/2010/main" val="1663463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05463" y="672190"/>
            <a:ext cx="4415041" cy="5566049"/>
          </a:xfrm>
        </p:spPr>
        <p:txBody>
          <a:bodyPr/>
          <a:lstStyle/>
          <a:p>
            <a:r>
              <a:rPr lang="en-US" dirty="0"/>
              <a:t>Collaboration in Informatics lessons</a:t>
            </a:r>
            <a:endParaRPr lang="el-GR" dirty="0"/>
          </a:p>
        </p:txBody>
      </p:sp>
      <p:sp>
        <p:nvSpPr>
          <p:cNvPr id="3" name="Υπότιτλος 2"/>
          <p:cNvSpPr>
            <a:spLocks noGrp="1"/>
          </p:cNvSpPr>
          <p:nvPr>
            <p:ph type="subTitle" idx="1"/>
          </p:nvPr>
        </p:nvSpPr>
        <p:spPr>
          <a:xfrm>
            <a:off x="7597763" y="1451247"/>
            <a:ext cx="4275334" cy="909577"/>
          </a:xfrm>
        </p:spPr>
        <p:txBody>
          <a:bodyPr/>
          <a:lstStyle/>
          <a:p>
            <a:r>
              <a:rPr lang="en-US" dirty="0" err="1"/>
              <a:t>Agoritsa</a:t>
            </a:r>
            <a:r>
              <a:rPr lang="en-US" dirty="0"/>
              <a:t> </a:t>
            </a:r>
            <a:r>
              <a:rPr lang="en-US" dirty="0" err="1"/>
              <a:t>Gogoulou</a:t>
            </a:r>
            <a:endParaRPr lang="en-US" dirty="0"/>
          </a:p>
          <a:p>
            <a:r>
              <a:rPr lang="en-US" dirty="0"/>
              <a:t>Laboratory Teaching Staff, NKUA</a:t>
            </a:r>
            <a:endParaRPr lang="el-GR" dirty="0"/>
          </a:p>
        </p:txBody>
      </p:sp>
      <p:cxnSp>
        <p:nvCxnSpPr>
          <p:cNvPr id="16" name="Ευθεία γραμμή σύνδεσης 15"/>
          <p:cNvCxnSpPr/>
          <p:nvPr/>
        </p:nvCxnSpPr>
        <p:spPr>
          <a:xfrm flipV="1">
            <a:off x="7047781" y="3907766"/>
            <a:ext cx="8627" cy="28208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flipV="1">
            <a:off x="7047780" y="116162"/>
            <a:ext cx="0" cy="267017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364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mtClean="0"/>
              <a:t>Workshop</a:t>
            </a:r>
            <a:endParaRPr lang="en-US"/>
          </a:p>
        </p:txBody>
      </p:sp>
    </p:spTree>
    <p:extLst>
      <p:ext uri="{BB962C8B-B14F-4D97-AF65-F5344CB8AC3E}">
        <p14:creationId xmlns:p14="http://schemas.microsoft.com/office/powerpoint/2010/main" val="2564540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i="1" dirty="0"/>
              <a:t>Without the cooperation of its members society cannot survive, and the society of man has survived because the cooperativeness of its members made survival possible….  It was not an advantageous individual here and there who did so, but the group.  In human societies the individuals who are most likely to survive are those who are best enabled to do so by their group.</a:t>
            </a:r>
            <a:endParaRPr lang="en-US" dirty="0"/>
          </a:p>
          <a:p>
            <a:pPr marL="0" indent="0" algn="r">
              <a:buNone/>
            </a:pPr>
            <a:r>
              <a:rPr lang="en-US" i="1" dirty="0"/>
              <a:t>(Ashley Montagu, 1965)</a:t>
            </a:r>
            <a:endParaRPr lang="en-US" dirty="0"/>
          </a:p>
          <a:p>
            <a:endParaRPr lang="en-US" dirty="0"/>
          </a:p>
        </p:txBody>
      </p:sp>
    </p:spTree>
    <p:extLst>
      <p:ext uri="{BB962C8B-B14F-4D97-AF65-F5344CB8AC3E}">
        <p14:creationId xmlns:p14="http://schemas.microsoft.com/office/powerpoint/2010/main" val="311762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session intends all the students:</a:t>
            </a:r>
            <a:endParaRPr lang="el-GR" dirty="0"/>
          </a:p>
        </p:txBody>
      </p:sp>
      <p:sp>
        <p:nvSpPr>
          <p:cNvPr id="3" name="Θέση περιεχομένου 2"/>
          <p:cNvSpPr>
            <a:spLocks noGrp="1"/>
          </p:cNvSpPr>
          <p:nvPr>
            <p:ph idx="1"/>
          </p:nvPr>
        </p:nvSpPr>
        <p:spPr/>
        <p:txBody>
          <a:bodyPr/>
          <a:lstStyle/>
          <a:p>
            <a:pPr>
              <a:lnSpc>
                <a:spcPct val="107000"/>
              </a:lnSpc>
              <a:spcBef>
                <a:spcPts val="0"/>
              </a:spcBef>
            </a:pPr>
            <a:r>
              <a:rPr lang="en-GB" dirty="0">
                <a:latin typeface="Microsoft PhagsPa" panose="020B0502040204020203" pitchFamily="34" charset="0"/>
                <a:ea typeface="Times New Roman" panose="02020603050405020304" pitchFamily="18" charset="0"/>
                <a:cs typeface="Times New Roman" panose="02020603050405020304" pitchFamily="18" charset="0"/>
              </a:rPr>
              <a:t>To appreciate the characteristics of the group </a:t>
            </a:r>
            <a:r>
              <a:rPr lang="en-GB" dirty="0" smtClean="0">
                <a:latin typeface="Microsoft PhagsPa" panose="020B0502040204020203" pitchFamily="34" charset="0"/>
                <a:ea typeface="Times New Roman" panose="02020603050405020304" pitchFamily="18" charset="0"/>
                <a:cs typeface="Times New Roman" panose="02020603050405020304" pitchFamily="18" charset="0"/>
              </a:rPr>
              <a:t>members</a:t>
            </a:r>
          </a:p>
          <a:p>
            <a:pPr marL="0" indent="0">
              <a:lnSpc>
                <a:spcPct val="107000"/>
              </a:lnSpc>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GB" dirty="0">
                <a:latin typeface="Microsoft PhagsPa" panose="020B0502040204020203" pitchFamily="34" charset="0"/>
                <a:ea typeface="Times New Roman" panose="02020603050405020304" pitchFamily="18" charset="0"/>
                <a:cs typeface="Times New Roman" panose="02020603050405020304" pitchFamily="18" charset="0"/>
              </a:rPr>
              <a:t>To apply collaboration models and use ICT tools in designing learning activities </a:t>
            </a:r>
            <a:r>
              <a:rPr lang="en-US" dirty="0">
                <a:latin typeface="Calibri" panose="020F0502020204030204" pitchFamily="34" charset="0"/>
                <a:ea typeface="Times New Roman" panose="02020603050405020304" pitchFamily="18" charset="0"/>
                <a:cs typeface="Calibri" panose="020F0502020204030204" pitchFamily="34" charset="0"/>
              </a:rPr>
              <a:t>that enable students to </a:t>
            </a:r>
            <a:r>
              <a:rPr lang="en-GB" dirty="0">
                <a:latin typeface="Microsoft PhagsPa" panose="020B0502040204020203" pitchFamily="34" charset="0"/>
                <a:ea typeface="Times New Roman" panose="02020603050405020304" pitchFamily="18" charset="0"/>
                <a:cs typeface="Times New Roman" panose="02020603050405020304" pitchFamily="18" charset="0"/>
              </a:rPr>
              <a:t>share opinions and </a:t>
            </a:r>
            <a:r>
              <a:rPr lang="en-GB" dirty="0" smtClean="0">
                <a:latin typeface="Microsoft PhagsPa" panose="020B0502040204020203" pitchFamily="34" charset="0"/>
                <a:ea typeface="Times New Roman" panose="02020603050405020304" pitchFamily="18" charset="0"/>
                <a:cs typeface="Times New Roman" panose="02020603050405020304" pitchFamily="18" charset="0"/>
              </a:rPr>
              <a:t>material</a:t>
            </a:r>
          </a:p>
          <a:p>
            <a:pPr marL="0" indent="0">
              <a:lnSpc>
                <a:spcPct val="107000"/>
              </a:lnSpc>
              <a:spcBef>
                <a:spcPts val="0"/>
              </a:spcBef>
              <a:buNone/>
            </a:pPr>
            <a:endParaRPr lang="en-GB" dirty="0" smtClean="0">
              <a:latin typeface="Microsoft PhagsPa" panose="020B0502040204020203" pitchFamily="34" charset="0"/>
              <a:ea typeface="Times New Roman" panose="02020603050405020304" pitchFamily="18" charset="0"/>
              <a:cs typeface="Times New Roman" panose="02020603050405020304" pitchFamily="18" charset="0"/>
            </a:endParaRPr>
          </a:p>
          <a:p>
            <a:pPr>
              <a:lnSpc>
                <a:spcPct val="107000"/>
              </a:lnSpc>
              <a:spcBef>
                <a:spcPts val="0"/>
              </a:spcBef>
            </a:pPr>
            <a:r>
              <a:rPr lang="en-GB" dirty="0" smtClean="0">
                <a:latin typeface="Microsoft PhagsPa" panose="020B0502040204020203" pitchFamily="34" charset="0"/>
                <a:ea typeface="Times New Roman" panose="02020603050405020304" pitchFamily="18" charset="0"/>
                <a:cs typeface="Times New Roman" panose="02020603050405020304" pitchFamily="18" charset="0"/>
              </a:rPr>
              <a:t>To </a:t>
            </a:r>
            <a:r>
              <a:rPr lang="en-GB" dirty="0">
                <a:latin typeface="Microsoft PhagsPa" panose="020B0502040204020203" pitchFamily="34" charset="0"/>
                <a:ea typeface="Times New Roman" panose="02020603050405020304" pitchFamily="18" charset="0"/>
                <a:cs typeface="Times New Roman" panose="02020603050405020304" pitchFamily="18" charset="0"/>
              </a:rPr>
              <a:t>use education through art approach in order to transform students’ attitude</a:t>
            </a:r>
            <a:endParaRPr lang="en-US" dirty="0"/>
          </a:p>
          <a:p>
            <a:endParaRPr lang="el-GR" dirty="0"/>
          </a:p>
        </p:txBody>
      </p:sp>
    </p:spTree>
    <p:extLst>
      <p:ext uri="{BB962C8B-B14F-4D97-AF65-F5344CB8AC3E}">
        <p14:creationId xmlns:p14="http://schemas.microsoft.com/office/powerpoint/2010/main" val="3836714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106" y="1741487"/>
            <a:ext cx="4392706" cy="1996795"/>
          </a:xfrm>
        </p:spPr>
        <p:txBody>
          <a:bodyPr/>
          <a:lstStyle/>
          <a:p>
            <a:r>
              <a:rPr lang="en-US" dirty="0"/>
              <a:t>To work together with someone on a common task</a:t>
            </a:r>
          </a:p>
        </p:txBody>
      </p:sp>
      <p:pic>
        <p:nvPicPr>
          <p:cNvPr id="4" name="Picture 3"/>
          <p:cNvPicPr>
            <a:picLocks noChangeAspect="1"/>
          </p:cNvPicPr>
          <p:nvPr/>
        </p:nvPicPr>
        <p:blipFill>
          <a:blip r:embed="rId3"/>
          <a:stretch>
            <a:fillRect/>
          </a:stretch>
        </p:blipFill>
        <p:spPr>
          <a:xfrm>
            <a:off x="5124450" y="219075"/>
            <a:ext cx="6543675" cy="6638925"/>
          </a:xfrm>
          <a:prstGeom prst="rect">
            <a:avLst/>
          </a:prstGeom>
        </p:spPr>
      </p:pic>
      <p:sp>
        <p:nvSpPr>
          <p:cNvPr id="3" name="Content Placeholder 2"/>
          <p:cNvSpPr>
            <a:spLocks noGrp="1"/>
          </p:cNvSpPr>
          <p:nvPr>
            <p:ph idx="1"/>
          </p:nvPr>
        </p:nvSpPr>
        <p:spPr>
          <a:xfrm>
            <a:off x="10472457" y="5915025"/>
            <a:ext cx="1200150" cy="942975"/>
          </a:xfrm>
        </p:spPr>
        <p:txBody>
          <a:bodyPr>
            <a:noAutofit/>
          </a:bodyPr>
          <a:lstStyle/>
          <a:p>
            <a:pPr marL="0" indent="0">
              <a:buNone/>
            </a:pPr>
            <a:r>
              <a:rPr lang="en-US" sz="1600" i="1" dirty="0" smtClean="0"/>
              <a:t>Source: Online Etymology Dictionary</a:t>
            </a:r>
            <a:endParaRPr lang="en-US" sz="1600" i="1" dirty="0"/>
          </a:p>
        </p:txBody>
      </p:sp>
    </p:spTree>
    <p:extLst>
      <p:ext uri="{BB962C8B-B14F-4D97-AF65-F5344CB8AC3E}">
        <p14:creationId xmlns:p14="http://schemas.microsoft.com/office/powerpoint/2010/main" val="2460465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Collaboration</a:t>
            </a:r>
            <a:endParaRPr lang="en-US" dirty="0"/>
          </a:p>
        </p:txBody>
      </p:sp>
      <p:sp>
        <p:nvSpPr>
          <p:cNvPr id="3" name="Content Placeholder 2"/>
          <p:cNvSpPr>
            <a:spLocks noGrp="1"/>
          </p:cNvSpPr>
          <p:nvPr>
            <p:ph idx="1"/>
          </p:nvPr>
        </p:nvSpPr>
        <p:spPr/>
        <p:txBody>
          <a:bodyPr/>
          <a:lstStyle/>
          <a:p>
            <a:r>
              <a:rPr lang="en-US" dirty="0" smtClean="0"/>
              <a:t>helps brainstorm creative ideas</a:t>
            </a:r>
          </a:p>
          <a:p>
            <a:r>
              <a:rPr lang="en-US" dirty="0" smtClean="0"/>
              <a:t>boosts </a:t>
            </a:r>
            <a:r>
              <a:rPr lang="en-US" dirty="0"/>
              <a:t>students’ confidence and self-esteem</a:t>
            </a:r>
            <a:endParaRPr lang="en-US" dirty="0" smtClean="0"/>
          </a:p>
          <a:p>
            <a:r>
              <a:rPr lang="en-US" dirty="0"/>
              <a:t>enhances </a:t>
            </a:r>
            <a:r>
              <a:rPr lang="en-US" dirty="0" smtClean="0"/>
              <a:t>problem-solving skills</a:t>
            </a:r>
            <a:endParaRPr lang="en-US" dirty="0"/>
          </a:p>
          <a:p>
            <a:r>
              <a:rPr lang="en-US" dirty="0"/>
              <a:t>improves social interactions and supports diversity</a:t>
            </a:r>
          </a:p>
          <a:p>
            <a:r>
              <a:rPr lang="en-US" dirty="0" smtClean="0"/>
              <a:t>fosters </a:t>
            </a:r>
            <a:r>
              <a:rPr lang="en-US" dirty="0"/>
              <a:t>the </a:t>
            </a:r>
            <a:r>
              <a:rPr lang="en-US" dirty="0" smtClean="0"/>
              <a:t>development </a:t>
            </a:r>
            <a:r>
              <a:rPr lang="en-US" dirty="0"/>
              <a:t>of </a:t>
            </a:r>
            <a:r>
              <a:rPr lang="en-US" dirty="0" smtClean="0"/>
              <a:t>interpersonal relationships</a:t>
            </a:r>
            <a:endParaRPr lang="en-US" dirty="0"/>
          </a:p>
          <a:p>
            <a:endParaRPr lang="en-US" dirty="0"/>
          </a:p>
        </p:txBody>
      </p:sp>
    </p:spTree>
    <p:extLst>
      <p:ext uri="{BB962C8B-B14F-4D97-AF65-F5344CB8AC3E}">
        <p14:creationId xmlns:p14="http://schemas.microsoft.com/office/powerpoint/2010/main" val="4179919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61420" y="1027906"/>
            <a:ext cx="9069160" cy="5213136"/>
          </a:xfrm>
        </p:spPr>
      </p:pic>
    </p:spTree>
    <p:extLst>
      <p:ext uri="{BB962C8B-B14F-4D97-AF65-F5344CB8AC3E}">
        <p14:creationId xmlns:p14="http://schemas.microsoft.com/office/powerpoint/2010/main" val="2260636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Positive Interdependence</a:t>
            </a:r>
            <a:endParaRPr lang="en-US" dirty="0"/>
          </a:p>
        </p:txBody>
      </p:sp>
      <p:sp>
        <p:nvSpPr>
          <p:cNvPr id="3" name="Content Placeholder 2"/>
          <p:cNvSpPr>
            <a:spLocks noGrp="1"/>
          </p:cNvSpPr>
          <p:nvPr>
            <p:ph idx="1"/>
          </p:nvPr>
        </p:nvSpPr>
        <p:spPr/>
        <p:txBody>
          <a:bodyPr/>
          <a:lstStyle/>
          <a:p>
            <a:r>
              <a:rPr lang="en-US" dirty="0"/>
              <a:t>the group has a clear </a:t>
            </a:r>
            <a:r>
              <a:rPr lang="en-US" dirty="0" smtClean="0"/>
              <a:t>task </a:t>
            </a:r>
            <a:r>
              <a:rPr lang="en-US" dirty="0"/>
              <a:t>or </a:t>
            </a:r>
            <a:r>
              <a:rPr lang="en-US" dirty="0" smtClean="0"/>
              <a:t>goal</a:t>
            </a:r>
          </a:p>
          <a:p>
            <a:r>
              <a:rPr lang="en-US" dirty="0"/>
              <a:t>t</a:t>
            </a:r>
            <a:r>
              <a:rPr lang="en-US" dirty="0" smtClean="0"/>
              <a:t>he </a:t>
            </a:r>
            <a:r>
              <a:rPr lang="en-US" dirty="0"/>
              <a:t>efforts of each person benefit not only the individual, but also everyone else in the </a:t>
            </a:r>
            <a:r>
              <a:rPr lang="en-US" dirty="0" smtClean="0"/>
              <a:t>group </a:t>
            </a:r>
          </a:p>
          <a:p>
            <a:r>
              <a:rPr lang="en-US" dirty="0"/>
              <a:t>Positive interdependence creates a commitment to other people’s success as well as one’s own and is the heart of collaborative </a:t>
            </a:r>
            <a:r>
              <a:rPr lang="en-US" dirty="0" smtClean="0"/>
              <a:t>learning</a:t>
            </a:r>
            <a:r>
              <a:rPr lang="en-US" dirty="0"/>
              <a:t>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51089" y="0"/>
            <a:ext cx="3340911" cy="2226404"/>
          </a:xfrm>
          <a:prstGeom prst="rect">
            <a:avLst/>
          </a:prstGeom>
        </p:spPr>
      </p:pic>
    </p:spTree>
    <p:extLst>
      <p:ext uri="{BB962C8B-B14F-4D97-AF65-F5344CB8AC3E}">
        <p14:creationId xmlns:p14="http://schemas.microsoft.com/office/powerpoint/2010/main" val="255454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Positive </a:t>
            </a:r>
            <a:r>
              <a:rPr lang="en-US" b="1" dirty="0" smtClean="0"/>
              <a:t>Interdependence: what to do</a:t>
            </a:r>
            <a:endParaRPr lang="en-US" dirty="0"/>
          </a:p>
        </p:txBody>
      </p:sp>
      <p:sp>
        <p:nvSpPr>
          <p:cNvPr id="3" name="Content Placeholder 2"/>
          <p:cNvSpPr>
            <a:spLocks noGrp="1"/>
          </p:cNvSpPr>
          <p:nvPr>
            <p:ph idx="1"/>
          </p:nvPr>
        </p:nvSpPr>
        <p:spPr/>
        <p:txBody>
          <a:bodyPr/>
          <a:lstStyle/>
          <a:p>
            <a:pPr lvl="0"/>
            <a:r>
              <a:rPr lang="en-US" dirty="0"/>
              <a:t>The resources are for </a:t>
            </a:r>
            <a:r>
              <a:rPr lang="en-US" dirty="0" smtClean="0"/>
              <a:t>all </a:t>
            </a:r>
            <a:endParaRPr lang="en-US" dirty="0"/>
          </a:p>
          <a:p>
            <a:pPr lvl="0"/>
            <a:r>
              <a:rPr lang="en-US" dirty="0"/>
              <a:t>A task is divided into subtasks and can't be finished unless all </a:t>
            </a:r>
            <a:r>
              <a:rPr lang="en-US" dirty="0" smtClean="0"/>
              <a:t>contribute</a:t>
            </a:r>
            <a:endParaRPr lang="en-US" dirty="0"/>
          </a:p>
          <a:p>
            <a:pPr lvl="0"/>
            <a:r>
              <a:rPr lang="en-US" dirty="0"/>
              <a:t>Each person may focus on a specific task/subtask and learn a specific topic, but s/he has the duty to “teach” the whole group for what s/he learned ((Jigsaw method</a:t>
            </a:r>
            <a:r>
              <a:rPr lang="en-US" dirty="0" smtClean="0"/>
              <a:t>)</a:t>
            </a:r>
            <a:endParaRPr lang="en-US" dirty="0"/>
          </a:p>
          <a:p>
            <a:pPr lvl="0"/>
            <a:r>
              <a:rPr lang="en-US" dirty="0"/>
              <a:t>A reward (e.g. bonus points) may be offered if the group succeeds and each member </a:t>
            </a:r>
            <a:r>
              <a:rPr lang="en-US" dirty="0" smtClean="0"/>
              <a:t>succeeds</a:t>
            </a:r>
            <a:endParaRPr lang="en-US" dirty="0"/>
          </a:p>
          <a:p>
            <a:pPr marL="0" indent="0">
              <a:buNone/>
            </a:pPr>
            <a:endParaRPr lang="en-US" dirty="0"/>
          </a:p>
        </p:txBody>
      </p:sp>
    </p:spTree>
    <p:extLst>
      <p:ext uri="{BB962C8B-B14F-4D97-AF65-F5344CB8AC3E}">
        <p14:creationId xmlns:p14="http://schemas.microsoft.com/office/powerpoint/2010/main" val="2487029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Individual and Group Accountability</a:t>
            </a:r>
            <a:endParaRPr lang="en-US" dirty="0"/>
          </a:p>
        </p:txBody>
      </p:sp>
      <p:sp>
        <p:nvSpPr>
          <p:cNvPr id="3" name="Content Placeholder 2"/>
          <p:cNvSpPr>
            <a:spLocks noGrp="1"/>
          </p:cNvSpPr>
          <p:nvPr>
            <p:ph idx="1"/>
          </p:nvPr>
        </p:nvSpPr>
        <p:spPr>
          <a:xfrm>
            <a:off x="838200" y="2055813"/>
            <a:ext cx="10515600" cy="4351338"/>
          </a:xfrm>
        </p:spPr>
        <p:txBody>
          <a:bodyPr/>
          <a:lstStyle/>
          <a:p>
            <a:pPr lvl="0"/>
            <a:r>
              <a:rPr lang="en-US" dirty="0"/>
              <a:t>The group is accountable for achieving its goals, and each member must be accountable for contributing a fair share of the work toward the group </a:t>
            </a:r>
            <a:r>
              <a:rPr lang="en-US" dirty="0" smtClean="0"/>
              <a:t>goal </a:t>
            </a:r>
            <a:endParaRPr lang="en-US" dirty="0"/>
          </a:p>
        </p:txBody>
      </p:sp>
      <p:pic>
        <p:nvPicPr>
          <p:cNvPr id="4" name="Picture 3"/>
          <p:cNvPicPr>
            <a:picLocks noChangeAspect="1"/>
          </p:cNvPicPr>
          <p:nvPr/>
        </p:nvPicPr>
        <p:blipFill>
          <a:blip r:embed="rId3"/>
          <a:stretch>
            <a:fillRect/>
          </a:stretch>
        </p:blipFill>
        <p:spPr>
          <a:xfrm>
            <a:off x="10287000" y="0"/>
            <a:ext cx="1905000" cy="1905000"/>
          </a:xfrm>
          <a:prstGeom prst="rect">
            <a:avLst/>
          </a:prstGeom>
        </p:spPr>
      </p:pic>
    </p:spTree>
    <p:extLst>
      <p:ext uri="{BB962C8B-B14F-4D97-AF65-F5344CB8AC3E}">
        <p14:creationId xmlns:p14="http://schemas.microsoft.com/office/powerpoint/2010/main" val="67552018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1387</Words>
  <Application>Microsoft Office PowerPoint</Application>
  <PresentationFormat>Widescreen</PresentationFormat>
  <Paragraphs>120</Paragraphs>
  <Slides>21</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Microsoft PhagsPa</vt:lpstr>
      <vt:lpstr>Times New Roman</vt:lpstr>
      <vt:lpstr>Θέμα του Office</vt:lpstr>
      <vt:lpstr>Collaboration in Informatics lessons</vt:lpstr>
      <vt:lpstr>Collaboration in Informatics lessons</vt:lpstr>
      <vt:lpstr>The session intends all the students:</vt:lpstr>
      <vt:lpstr>To work together with someone on a common task</vt:lpstr>
      <vt:lpstr>Collaboration</vt:lpstr>
      <vt:lpstr>PowerPoint Presentation</vt:lpstr>
      <vt:lpstr>Positive Interdependence</vt:lpstr>
      <vt:lpstr>Positive Interdependence: what to do</vt:lpstr>
      <vt:lpstr>Individual and Group Accountability</vt:lpstr>
      <vt:lpstr>Individual and Group Accountability: what to do</vt:lpstr>
      <vt:lpstr>Interpersonal and Small Group Skills</vt:lpstr>
      <vt:lpstr>Interpersonal and Small Group Skills: what to do</vt:lpstr>
      <vt:lpstr>Face-to-Face Promotive Interaction</vt:lpstr>
      <vt:lpstr>Face-to-Face Promotive Interaction: what to do</vt:lpstr>
      <vt:lpstr>Group Processing</vt:lpstr>
      <vt:lpstr>Group Processing: what to do</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Noone</dc:creator>
  <cp:lastModifiedBy>a</cp:lastModifiedBy>
  <cp:revision>26</cp:revision>
  <dcterms:created xsi:type="dcterms:W3CDTF">2020-09-15T09:26:09Z</dcterms:created>
  <dcterms:modified xsi:type="dcterms:W3CDTF">2021-01-14T10:29:56Z</dcterms:modified>
</cp:coreProperties>
</file>