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Lst>
  <p:notesMasterIdLst>
    <p:notesMasterId r:id="rId19"/>
  </p:notesMasterIdLst>
  <p:sldIdLst>
    <p:sldId id="256" r:id="rId2"/>
    <p:sldId id="294" r:id="rId3"/>
    <p:sldId id="295" r:id="rId4"/>
    <p:sldId id="261" r:id="rId5"/>
    <p:sldId id="297" r:id="rId6"/>
    <p:sldId id="296" r:id="rId7"/>
    <p:sldId id="286" r:id="rId8"/>
    <p:sldId id="298" r:id="rId9"/>
    <p:sldId id="288" r:id="rId10"/>
    <p:sldId id="289" r:id="rId11"/>
    <p:sldId id="290" r:id="rId12"/>
    <p:sldId id="299" r:id="rId13"/>
    <p:sldId id="291" r:id="rId14"/>
    <p:sldId id="264" r:id="rId15"/>
    <p:sldId id="260" r:id="rId16"/>
    <p:sldId id="292" r:id="rId17"/>
    <p:sldId id="293" r:id="rId18"/>
  </p:sldIdLst>
  <p:sldSz cx="9144000" cy="5143500" type="screen16x9"/>
  <p:notesSz cx="6858000" cy="9144000"/>
  <p:embeddedFontLst>
    <p:embeddedFont>
      <p:font typeface="Permanent Marker" panose="020B0604020202020204" charset="0"/>
      <p:regular r:id="rId20"/>
    </p:embeddedFont>
    <p:embeddedFont>
      <p:font typeface="Mistral" panose="03090702030407020403" pitchFamily="66" charset="0"/>
      <p:regular r:id="rId21"/>
    </p:embeddedFont>
    <p:embeddedFont>
      <p:font typeface="Source Sans Pro" panose="020B0604020202020204" charset="0"/>
      <p:regular r:id="rId22"/>
      <p:bold r:id="rId23"/>
      <p:italic r:id="rId24"/>
      <p:boldItalic r:id="rId25"/>
    </p:embeddedFont>
    <p:embeddedFont>
      <p:font typeface="Monotype Corsiva" panose="03010101010201010101" pitchFamily="66" charset="0"/>
      <p:italic r:id="rId26"/>
    </p:embeddedFont>
    <p:embeddedFont>
      <p:font typeface="Calibri" panose="020F0502020204030204" pitchFamily="34" charset="0"/>
      <p:regular r:id="rId27"/>
      <p:bold r:id="rId28"/>
      <p:italic r:id="rId29"/>
      <p:boldItalic r:id="rId30"/>
    </p:embeddedFont>
    <p:embeddedFont>
      <p:font typeface="Webdings" panose="05030102010509060703" pitchFamily="18" charset="2"/>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298"/>
    <a:srgbClr val="309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B97D95-9DC1-48A7-9674-A507E507A90F}">
  <a:tblStyle styleId="{90B97D95-9DC1-48A7-9674-A507E507A90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7" autoAdjust="0"/>
  </p:normalViewPr>
  <p:slideViewPr>
    <p:cSldViewPr snapToGrid="0">
      <p:cViewPr varScale="1">
        <p:scale>
          <a:sx n="76" d="100"/>
          <a:sy n="76" d="100"/>
        </p:scale>
        <p:origin x="58" y="2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991162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871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19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7135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0501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059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963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25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44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1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84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705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973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9576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163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blu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5550" y="1991813"/>
            <a:ext cx="65529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a:p>
        </p:txBody>
      </p:sp>
      <p:sp>
        <p:nvSpPr>
          <p:cNvPr id="47" name="Google Shape;47;p12"/>
          <p:cNvSpPr txBox="1">
            <a:spLocks noGrp="1"/>
          </p:cNvSpPr>
          <p:nvPr>
            <p:ph type="body" idx="1"/>
          </p:nvPr>
        </p:nvSpPr>
        <p:spPr>
          <a:xfrm>
            <a:off x="804800" y="1200150"/>
            <a:ext cx="3657000" cy="3284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12"/>
          <p:cNvSpPr txBox="1">
            <a:spLocks noGrp="1"/>
          </p:cNvSpPr>
          <p:nvPr>
            <p:ph type="body" idx="2"/>
          </p:nvPr>
        </p:nvSpPr>
        <p:spPr>
          <a:xfrm>
            <a:off x="4682201" y="1200150"/>
            <a:ext cx="3657000" cy="3284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9" name="Google Shape;49;p12"/>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a:endParaRPr/>
          </a:p>
        </p:txBody>
      </p:sp>
      <p:sp>
        <p:nvSpPr>
          <p:cNvPr id="52" name="Google Shape;52;p13"/>
          <p:cNvSpPr txBox="1">
            <a:spLocks noGrp="1"/>
          </p:cNvSpPr>
          <p:nvPr>
            <p:ph type="body" idx="1"/>
          </p:nvPr>
        </p:nvSpPr>
        <p:spPr>
          <a:xfrm>
            <a:off x="489275" y="1200150"/>
            <a:ext cx="2631900" cy="3299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3" name="Google Shape;53;p13"/>
          <p:cNvSpPr txBox="1">
            <a:spLocks noGrp="1"/>
          </p:cNvSpPr>
          <p:nvPr>
            <p:ph type="body" idx="2"/>
          </p:nvPr>
        </p:nvSpPr>
        <p:spPr>
          <a:xfrm>
            <a:off x="3256047" y="1200150"/>
            <a:ext cx="2631900" cy="3299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4" name="Google Shape;54;p13"/>
          <p:cNvSpPr txBox="1">
            <a:spLocks noGrp="1"/>
          </p:cNvSpPr>
          <p:nvPr>
            <p:ph type="body" idx="3"/>
          </p:nvPr>
        </p:nvSpPr>
        <p:spPr>
          <a:xfrm>
            <a:off x="6022819" y="1200150"/>
            <a:ext cx="2631900" cy="3299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5" name="Google Shape;55;p13"/>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red">
  <p:cSld name="TITLE_2">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295550" y="1991813"/>
            <a:ext cx="65529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3" name="Google Shape;13;p3"/>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yellow">
  <p:cSld name="TITLE_2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1295550" y="1991813"/>
            <a:ext cx="65529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6" name="Google Shape;16;p4"/>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blue">
  <p:cSld name="TITLE_1_2">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1557300" y="1640494"/>
            <a:ext cx="6029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6"/>
          <p:cNvSpPr txBox="1">
            <a:spLocks noGrp="1"/>
          </p:cNvSpPr>
          <p:nvPr>
            <p:ph type="subTitle" idx="1"/>
          </p:nvPr>
        </p:nvSpPr>
        <p:spPr>
          <a:xfrm>
            <a:off x="1557300" y="2668610"/>
            <a:ext cx="6029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endParaRPr/>
          </a:p>
        </p:txBody>
      </p:sp>
      <p:sp>
        <p:nvSpPr>
          <p:cNvPr id="24" name="Google Shape;24;p6"/>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yellow">
  <p:cSld name="TITLE_1_2_1">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57300" y="1640494"/>
            <a:ext cx="6029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7"/>
          <p:cNvSpPr txBox="1">
            <a:spLocks noGrp="1"/>
          </p:cNvSpPr>
          <p:nvPr>
            <p:ph type="subTitle" idx="1"/>
          </p:nvPr>
        </p:nvSpPr>
        <p:spPr>
          <a:xfrm>
            <a:off x="1557300" y="2668610"/>
            <a:ext cx="6029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endParaRPr/>
          </a:p>
        </p:txBody>
      </p:sp>
      <p:sp>
        <p:nvSpPr>
          <p:cNvPr id="28" name="Google Shape;28;p7"/>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yellow">
  <p:cSld name="TITLE_1_1">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body" idx="1"/>
          </p:nvPr>
        </p:nvSpPr>
        <p:spPr>
          <a:xfrm>
            <a:off x="1104300" y="2276100"/>
            <a:ext cx="69354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a:spcBef>
                <a:spcPts val="0"/>
              </a:spcBef>
              <a:spcAft>
                <a:spcPts val="0"/>
              </a:spcAft>
              <a:buSzPts val="2400"/>
              <a:buChar char="■"/>
              <a:defRPr sz="2400" i="1"/>
            </a:lvl9pPr>
          </a:lstStyle>
          <a:p>
            <a:endParaRPr/>
          </a:p>
        </p:txBody>
      </p:sp>
      <p:sp>
        <p:nvSpPr>
          <p:cNvPr id="31" name="Google Shape;31;p8"/>
          <p:cNvSpPr txBox="1"/>
          <p:nvPr/>
        </p:nvSpPr>
        <p:spPr>
          <a:xfrm>
            <a:off x="3593400" y="1283826"/>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3"/>
                </a:solidFill>
                <a:latin typeface="Permanent Marker"/>
                <a:ea typeface="Permanent Marker"/>
                <a:cs typeface="Permanent Marker"/>
                <a:sym typeface="Permanent Marker"/>
              </a:rPr>
              <a:t>“</a:t>
            </a:r>
            <a:endParaRPr sz="9600">
              <a:solidFill>
                <a:schemeClr val="accent3"/>
              </a:solidFill>
              <a:latin typeface="Permanent Marker"/>
              <a:ea typeface="Permanent Marker"/>
              <a:cs typeface="Permanent Marker"/>
              <a:sym typeface="Permanent Marker"/>
            </a:endParaRPr>
          </a:p>
        </p:txBody>
      </p:sp>
      <p:sp>
        <p:nvSpPr>
          <p:cNvPr id="32" name="Google Shape;32;p8"/>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red">
  <p:cSld name="TITLE_1_1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9"/>
          <p:cNvSpPr txBox="1">
            <a:spLocks noGrp="1"/>
          </p:cNvSpPr>
          <p:nvPr>
            <p:ph type="body" idx="1"/>
          </p:nvPr>
        </p:nvSpPr>
        <p:spPr>
          <a:xfrm>
            <a:off x="1104300" y="2276100"/>
            <a:ext cx="69354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endParaRPr/>
          </a:p>
        </p:txBody>
      </p:sp>
      <p:sp>
        <p:nvSpPr>
          <p:cNvPr id="35" name="Google Shape;35;p9"/>
          <p:cNvSpPr txBox="1"/>
          <p:nvPr/>
        </p:nvSpPr>
        <p:spPr>
          <a:xfrm>
            <a:off x="3593400" y="992123"/>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1"/>
                </a:solidFill>
                <a:latin typeface="Permanent Marker"/>
                <a:ea typeface="Permanent Marker"/>
                <a:cs typeface="Permanent Marker"/>
                <a:sym typeface="Permanent Marker"/>
              </a:rPr>
              <a:t>“</a:t>
            </a:r>
            <a:endParaRPr sz="9600">
              <a:solidFill>
                <a:schemeClr val="accent1"/>
              </a:solidFill>
              <a:latin typeface="Permanent Marker"/>
              <a:ea typeface="Permanent Marker"/>
              <a:cs typeface="Permanent Marker"/>
              <a:sym typeface="Permanent Marker"/>
            </a:endParaRPr>
          </a:p>
        </p:txBody>
      </p:sp>
      <p:sp>
        <p:nvSpPr>
          <p:cNvPr id="36" name="Google Shape;36;p9"/>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blue">
  <p:cSld name="TITLE_1_1_1_1">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1104300" y="2276100"/>
            <a:ext cx="69354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endParaRPr/>
          </a:p>
        </p:txBody>
      </p:sp>
      <p:sp>
        <p:nvSpPr>
          <p:cNvPr id="39" name="Google Shape;39;p10"/>
          <p:cNvSpPr txBox="1"/>
          <p:nvPr/>
        </p:nvSpPr>
        <p:spPr>
          <a:xfrm>
            <a:off x="3593400" y="1283826"/>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5"/>
                </a:solidFill>
                <a:latin typeface="Permanent Marker"/>
                <a:ea typeface="Permanent Marker"/>
                <a:cs typeface="Permanent Marker"/>
                <a:sym typeface="Permanent Marker"/>
              </a:rPr>
              <a:t>“</a:t>
            </a:r>
            <a:endParaRPr sz="9600">
              <a:solidFill>
                <a:schemeClr val="accent5"/>
              </a:solidFill>
              <a:latin typeface="Permanent Marker"/>
              <a:ea typeface="Permanent Marker"/>
              <a:cs typeface="Permanent Marker"/>
              <a:sym typeface="Permanent Marker"/>
            </a:endParaRPr>
          </a:p>
        </p:txBody>
      </p:sp>
      <p:sp>
        <p:nvSpPr>
          <p:cNvPr id="40" name="Google Shape;40;p10"/>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400"/>
              <a:buNone/>
              <a:defRPr>
                <a:solidFill>
                  <a:schemeClr val="bg1"/>
                </a:solidFill>
                <a:latin typeface="Mistral" panose="03090702030407020403" pitchFamily="66" charset="0"/>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dirty="0"/>
          </a:p>
        </p:txBody>
      </p:sp>
      <p:sp>
        <p:nvSpPr>
          <p:cNvPr id="43" name="Google Shape;43;p11"/>
          <p:cNvSpPr txBox="1">
            <a:spLocks noGrp="1"/>
          </p:cNvSpPr>
          <p:nvPr>
            <p:ph type="body" idx="1"/>
          </p:nvPr>
        </p:nvSpPr>
        <p:spPr>
          <a:xfrm>
            <a:off x="911700" y="1200150"/>
            <a:ext cx="73206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solidFill>
                  <a:schemeClr val="tx1">
                    <a:lumMod val="75000"/>
                  </a:schemeClr>
                </a:solidFill>
                <a:latin typeface="Mistral" panose="03090702030407020403" pitchFamily="66" charset="0"/>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dirty="0"/>
          </a:p>
        </p:txBody>
      </p:sp>
      <p:sp>
        <p:nvSpPr>
          <p:cNvPr id="44" name="Google Shape;44;p11"/>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2622"/>
            <a:ext cx="82296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1pPr>
            <a:lvl2pPr lvl="1"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2pPr>
            <a:lvl3pPr lvl="2"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3pPr>
            <a:lvl4pPr lvl="3"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4pPr>
            <a:lvl5pPr lvl="4"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5pPr>
            <a:lvl6pPr lvl="5"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6pPr>
            <a:lvl7pPr lvl="6"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7pPr>
            <a:lvl8pPr lvl="7"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8pPr>
            <a:lvl9pPr lvl="8"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9pPr>
          </a:lstStyle>
          <a:p>
            <a:endParaRPr/>
          </a:p>
        </p:txBody>
      </p:sp>
      <p:sp>
        <p:nvSpPr>
          <p:cNvPr id="7" name="Google Shape;7;p1"/>
          <p:cNvSpPr txBox="1">
            <a:spLocks noGrp="1"/>
          </p:cNvSpPr>
          <p:nvPr>
            <p:ph type="body" idx="1"/>
          </p:nvPr>
        </p:nvSpPr>
        <p:spPr>
          <a:xfrm>
            <a:off x="911700" y="1200150"/>
            <a:ext cx="73206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4859852"/>
            <a:ext cx="548700" cy="283800"/>
          </a:xfrm>
          <a:prstGeom prst="rect">
            <a:avLst/>
          </a:prstGeom>
          <a:noFill/>
          <a:ln>
            <a:noFill/>
          </a:ln>
        </p:spPr>
        <p:txBody>
          <a:bodyPr spcFirstLastPara="1" wrap="square" lIns="91425" tIns="91425" rIns="91425" bIns="91425" anchor="t" anchorCtr="0">
            <a:noAutofit/>
          </a:bodyPr>
          <a:lstStyle>
            <a:lvl1pPr lvl="0" algn="ctr">
              <a:buNone/>
              <a:defRPr sz="1200">
                <a:solidFill>
                  <a:schemeClr val="dk2"/>
                </a:solidFill>
                <a:latin typeface="Permanent Marker"/>
                <a:ea typeface="Permanent Marker"/>
                <a:cs typeface="Permanent Marker"/>
                <a:sym typeface="Permanent Marker"/>
              </a:defRPr>
            </a:lvl1pPr>
            <a:lvl2pPr lvl="1" algn="ctr">
              <a:buNone/>
              <a:defRPr sz="1200">
                <a:solidFill>
                  <a:schemeClr val="dk2"/>
                </a:solidFill>
                <a:latin typeface="Permanent Marker"/>
                <a:ea typeface="Permanent Marker"/>
                <a:cs typeface="Permanent Marker"/>
                <a:sym typeface="Permanent Marker"/>
              </a:defRPr>
            </a:lvl2pPr>
            <a:lvl3pPr lvl="2" algn="ctr">
              <a:buNone/>
              <a:defRPr sz="1200">
                <a:solidFill>
                  <a:schemeClr val="dk2"/>
                </a:solidFill>
                <a:latin typeface="Permanent Marker"/>
                <a:ea typeface="Permanent Marker"/>
                <a:cs typeface="Permanent Marker"/>
                <a:sym typeface="Permanent Marker"/>
              </a:defRPr>
            </a:lvl3pPr>
            <a:lvl4pPr lvl="3" algn="ctr">
              <a:buNone/>
              <a:defRPr sz="1200">
                <a:solidFill>
                  <a:schemeClr val="dk2"/>
                </a:solidFill>
                <a:latin typeface="Permanent Marker"/>
                <a:ea typeface="Permanent Marker"/>
                <a:cs typeface="Permanent Marker"/>
                <a:sym typeface="Permanent Marker"/>
              </a:defRPr>
            </a:lvl4pPr>
            <a:lvl5pPr lvl="4" algn="ctr">
              <a:buNone/>
              <a:defRPr sz="1200">
                <a:solidFill>
                  <a:schemeClr val="dk2"/>
                </a:solidFill>
                <a:latin typeface="Permanent Marker"/>
                <a:ea typeface="Permanent Marker"/>
                <a:cs typeface="Permanent Marker"/>
                <a:sym typeface="Permanent Marker"/>
              </a:defRPr>
            </a:lvl5pPr>
            <a:lvl6pPr lvl="5" algn="ctr">
              <a:buNone/>
              <a:defRPr sz="1200">
                <a:solidFill>
                  <a:schemeClr val="dk2"/>
                </a:solidFill>
                <a:latin typeface="Permanent Marker"/>
                <a:ea typeface="Permanent Marker"/>
                <a:cs typeface="Permanent Marker"/>
                <a:sym typeface="Permanent Marker"/>
              </a:defRPr>
            </a:lvl6pPr>
            <a:lvl7pPr lvl="6" algn="ctr">
              <a:buNone/>
              <a:defRPr sz="1200">
                <a:solidFill>
                  <a:schemeClr val="dk2"/>
                </a:solidFill>
                <a:latin typeface="Permanent Marker"/>
                <a:ea typeface="Permanent Marker"/>
                <a:cs typeface="Permanent Marker"/>
                <a:sym typeface="Permanent Marker"/>
              </a:defRPr>
            </a:lvl7pPr>
            <a:lvl8pPr lvl="7" algn="ctr">
              <a:buNone/>
              <a:defRPr sz="1200">
                <a:solidFill>
                  <a:schemeClr val="dk2"/>
                </a:solidFill>
                <a:latin typeface="Permanent Marker"/>
                <a:ea typeface="Permanent Marker"/>
                <a:cs typeface="Permanent Marker"/>
                <a:sym typeface="Permanent Marker"/>
              </a:defRPr>
            </a:lvl8pPr>
            <a:lvl9pPr lvl="8" algn="ctr">
              <a:buNone/>
              <a:defRPr sz="1200">
                <a:solidFill>
                  <a:schemeClr val="dk2"/>
                </a:solidFill>
                <a:latin typeface="Permanent Marker"/>
                <a:ea typeface="Permanent Marker"/>
                <a:cs typeface="Permanent Marker"/>
                <a:sym typeface="Permanent Marker"/>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1327448" y="1587776"/>
            <a:ext cx="65529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latin typeface="Monotype Corsiva" panose="03010101010201010101" pitchFamily="66" charset="0"/>
              </a:rPr>
              <a:t>Educating through Art</a:t>
            </a:r>
            <a:endParaRPr b="1" dirty="0">
              <a:latin typeface="Monotype Corsiva" panose="03010101010201010101"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r>
              <a:rPr lang="en-US" altLang="en-US" sz="4400" b="1" dirty="0" smtClean="0">
                <a:latin typeface="Monotype Corsiva" panose="03010101010201010101" pitchFamily="66" charset="0"/>
              </a:rPr>
              <a:t>Stage 4</a:t>
            </a:r>
            <a:endParaRPr lang="en-US" altLang="en-US" sz="4400" b="1" dirty="0">
              <a:latin typeface="Monotype Corsiva" panose="03010101010201010101" pitchFamily="66" charset="0"/>
            </a:endParaRPr>
          </a:p>
        </p:txBody>
      </p:sp>
      <p:sp>
        <p:nvSpPr>
          <p:cNvPr id="104" name="Google Shape;104;p22"/>
          <p:cNvSpPr txBox="1">
            <a:spLocks noGrp="1"/>
          </p:cNvSpPr>
          <p:nvPr>
            <p:ph type="body" idx="1"/>
          </p:nvPr>
        </p:nvSpPr>
        <p:spPr>
          <a:xfrm>
            <a:off x="0" y="671940"/>
            <a:ext cx="9144000" cy="436483"/>
          </a:xfrm>
          <a:prstGeom prst="rect">
            <a:avLst/>
          </a:prstGeom>
        </p:spPr>
        <p:txBody>
          <a:bodyPr spcFirstLastPara="1" wrap="square" lIns="91425" tIns="91425" rIns="91425" bIns="91425" anchor="t" anchorCtr="0">
            <a:noAutofit/>
          </a:bodyPr>
          <a:lstStyle/>
          <a:p>
            <a:pPr marL="0" indent="0" eaLnBrk="1" hangingPunct="1">
              <a:spcBef>
                <a:spcPts val="1200"/>
              </a:spcBef>
              <a:buNone/>
            </a:pPr>
            <a:r>
              <a:rPr lang="en-US" sz="2800" b="1" dirty="0">
                <a:solidFill>
                  <a:schemeClr val="bg2"/>
                </a:solidFill>
                <a:latin typeface="Monotype Corsiva" panose="03010101010201010101" pitchFamily="66" charset="0"/>
              </a:rPr>
              <a:t>Identification of artworks </a:t>
            </a:r>
            <a:r>
              <a:rPr lang="el-GR" sz="2800" b="1" dirty="0">
                <a:solidFill>
                  <a:schemeClr val="bg2"/>
                </a:solidFill>
                <a:latin typeface="Monotype Corsiva" panose="03010101010201010101" pitchFamily="66" charset="0"/>
              </a:rPr>
              <a:t>&amp; </a:t>
            </a:r>
            <a:r>
              <a:rPr lang="en-US" sz="2800" b="1" dirty="0">
                <a:solidFill>
                  <a:schemeClr val="bg2"/>
                </a:solidFill>
                <a:latin typeface="Monotype Corsiva" panose="03010101010201010101" pitchFamily="66" charset="0"/>
              </a:rPr>
              <a:t>Relation to critical questions</a:t>
            </a:r>
          </a:p>
        </p:txBody>
      </p:sp>
      <p:graphicFrame>
        <p:nvGraphicFramePr>
          <p:cNvPr id="2" name="Table 1"/>
          <p:cNvGraphicFramePr>
            <a:graphicFrameLocks noGrp="1"/>
          </p:cNvGraphicFramePr>
          <p:nvPr>
            <p:extLst>
              <p:ext uri="{D42A27DB-BD31-4B8C-83A1-F6EECF244321}">
                <p14:modId xmlns:p14="http://schemas.microsoft.com/office/powerpoint/2010/main" val="1226554670"/>
              </p:ext>
            </p:extLst>
          </p:nvPr>
        </p:nvGraphicFramePr>
        <p:xfrm>
          <a:off x="1339703" y="1802985"/>
          <a:ext cx="6466610" cy="2521340"/>
        </p:xfrm>
        <a:graphic>
          <a:graphicData uri="http://schemas.openxmlformats.org/drawingml/2006/table">
            <a:tbl>
              <a:tblPr firstRow="1" firstCol="1" bandRow="1">
                <a:tableStyleId>{90B97D95-9DC1-48A7-9674-A507E507A90F}</a:tableStyleId>
              </a:tblPr>
              <a:tblGrid>
                <a:gridCol w="2712328"/>
                <a:gridCol w="1994134"/>
                <a:gridCol w="1760148"/>
              </a:tblGrid>
              <a:tr h="419650">
                <a:tc rowSpan="2">
                  <a:txBody>
                    <a:bodyPr/>
                    <a:lstStyle/>
                    <a:p>
                      <a:pPr marL="0" marR="0" algn="ctr">
                        <a:lnSpc>
                          <a:spcPct val="107000"/>
                        </a:lnSpc>
                        <a:spcBef>
                          <a:spcPts val="300"/>
                        </a:spcBef>
                        <a:spcAft>
                          <a:spcPts val="300"/>
                        </a:spcAft>
                      </a:pPr>
                      <a:r>
                        <a:rPr lang="en-US" sz="2000" dirty="0">
                          <a:effectLst/>
                          <a:latin typeface="+mn-lt"/>
                        </a:rPr>
                        <a:t>Artworks </a:t>
                      </a:r>
                      <a:endParaRPr lang="en-US" sz="2000" dirty="0">
                        <a:effectLst/>
                        <a:latin typeface="+mn-lt"/>
                        <a:ea typeface="Calibri" panose="020F0502020204030204" pitchFamily="34" charset="0"/>
                        <a:cs typeface="Arial" panose="020B0604020202020204" pitchFamily="34" charset="0"/>
                      </a:endParaRPr>
                    </a:p>
                  </a:txBody>
                  <a:tcPr marL="68580" marR="68580" marT="0" marB="0"/>
                </a:tc>
                <a:tc gridSpan="2">
                  <a:txBody>
                    <a:bodyPr/>
                    <a:lstStyle/>
                    <a:p>
                      <a:pPr marL="0" marR="0" algn="ctr">
                        <a:lnSpc>
                          <a:spcPct val="107000"/>
                        </a:lnSpc>
                        <a:spcBef>
                          <a:spcPts val="300"/>
                        </a:spcBef>
                        <a:spcAft>
                          <a:spcPts val="300"/>
                        </a:spcAft>
                      </a:pPr>
                      <a:r>
                        <a:rPr lang="en-US" sz="2000" dirty="0">
                          <a:effectLst/>
                          <a:latin typeface="+mn-lt"/>
                        </a:rPr>
                        <a:t>Relation to critical questions</a:t>
                      </a:r>
                      <a:endParaRPr lang="en-US" sz="2000" dirty="0">
                        <a:effectLst/>
                        <a:latin typeface="+mn-lt"/>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r>
              <a:tr h="419650">
                <a:tc vMerge="1">
                  <a:txBody>
                    <a:bodyPr/>
                    <a:lstStyle/>
                    <a:p>
                      <a:endParaRPr lang="en-US"/>
                    </a:p>
                  </a:txBody>
                  <a:tcPr/>
                </a:tc>
                <a:tc>
                  <a:txBody>
                    <a:bodyPr/>
                    <a:lstStyle/>
                    <a:p>
                      <a:pPr marL="0" marR="0" algn="ctr">
                        <a:lnSpc>
                          <a:spcPct val="107000"/>
                        </a:lnSpc>
                        <a:spcBef>
                          <a:spcPts val="300"/>
                        </a:spcBef>
                        <a:spcAft>
                          <a:spcPts val="300"/>
                        </a:spcAft>
                      </a:pPr>
                      <a:r>
                        <a:rPr lang="en-US" sz="2000">
                          <a:effectLst/>
                          <a:latin typeface="+mn-lt"/>
                        </a:rPr>
                        <a:t>1</a:t>
                      </a:r>
                      <a:r>
                        <a:rPr lang="en-US" sz="2000" baseline="30000">
                          <a:effectLst/>
                          <a:latin typeface="+mn-lt"/>
                        </a:rPr>
                        <a:t>st</a:t>
                      </a:r>
                      <a:r>
                        <a:rPr lang="en-US" sz="2000">
                          <a:effectLst/>
                          <a:latin typeface="+mn-lt"/>
                        </a:rPr>
                        <a:t>  </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300"/>
                        </a:spcBef>
                        <a:spcAft>
                          <a:spcPts val="300"/>
                        </a:spcAft>
                      </a:pPr>
                      <a:r>
                        <a:rPr lang="en-US" sz="2000">
                          <a:effectLst/>
                          <a:latin typeface="+mn-lt"/>
                        </a:rPr>
                        <a:t>2</a:t>
                      </a:r>
                      <a:r>
                        <a:rPr lang="en-US" sz="2000" baseline="30000">
                          <a:effectLst/>
                          <a:latin typeface="+mn-lt"/>
                        </a:rPr>
                        <a:t>nd</a:t>
                      </a:r>
                      <a:r>
                        <a:rPr lang="en-US" sz="2000">
                          <a:effectLst/>
                          <a:latin typeface="+mn-lt"/>
                        </a:rPr>
                        <a:t> </a:t>
                      </a:r>
                      <a:endParaRPr lang="en-US" sz="2000">
                        <a:effectLst/>
                        <a:latin typeface="+mn-lt"/>
                        <a:ea typeface="Calibri" panose="020F0502020204030204" pitchFamily="34" charset="0"/>
                        <a:cs typeface="Arial" panose="020B0604020202020204" pitchFamily="34" charset="0"/>
                      </a:endParaRPr>
                    </a:p>
                  </a:txBody>
                  <a:tcPr marL="68580" marR="68580" marT="0" marB="0"/>
                </a:tc>
              </a:tr>
              <a:tr h="420510">
                <a:tc>
                  <a:txBody>
                    <a:bodyPr/>
                    <a:lstStyle/>
                    <a:p>
                      <a:pPr marL="0" marR="0" algn="ctr">
                        <a:lnSpc>
                          <a:spcPct val="107000"/>
                        </a:lnSpc>
                        <a:spcBef>
                          <a:spcPts val="300"/>
                        </a:spcBef>
                        <a:spcAft>
                          <a:spcPts val="300"/>
                        </a:spcAft>
                      </a:pPr>
                      <a:r>
                        <a:rPr lang="en-US" sz="2000">
                          <a:effectLst/>
                          <a:latin typeface="+mn-lt"/>
                        </a:rPr>
                        <a:t>Working at Computers</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300"/>
                        </a:spcBef>
                        <a:spcAft>
                          <a:spcPts val="300"/>
                        </a:spcAft>
                      </a:pPr>
                      <a:r>
                        <a:rPr lang="en-US" sz="2000" dirty="0">
                          <a:effectLst/>
                          <a:latin typeface="+mn-lt"/>
                          <a:sym typeface="Webdings" panose="05030102010509060703" pitchFamily="18" charset="2"/>
                        </a:rPr>
                        <a:t></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300"/>
                        </a:spcBef>
                        <a:spcAft>
                          <a:spcPts val="300"/>
                        </a:spcAft>
                      </a:pPr>
                      <a:r>
                        <a:rPr lang="en-US" sz="2000">
                          <a:effectLst/>
                          <a:latin typeface="+mn-lt"/>
                        </a:rPr>
                        <a:t> </a:t>
                      </a:r>
                      <a:endParaRPr lang="en-US" sz="2000">
                        <a:effectLst/>
                        <a:latin typeface="+mn-lt"/>
                        <a:ea typeface="Calibri" panose="020F0502020204030204" pitchFamily="34" charset="0"/>
                        <a:cs typeface="Arial" panose="020B0604020202020204" pitchFamily="34" charset="0"/>
                      </a:endParaRPr>
                    </a:p>
                  </a:txBody>
                  <a:tcPr marL="68580" marR="68580" marT="0" marB="0"/>
                </a:tc>
              </a:tr>
              <a:tr h="420510">
                <a:tc>
                  <a:txBody>
                    <a:bodyPr/>
                    <a:lstStyle/>
                    <a:p>
                      <a:pPr marL="0" marR="0" algn="ctr">
                        <a:lnSpc>
                          <a:spcPct val="107000"/>
                        </a:lnSpc>
                        <a:spcBef>
                          <a:spcPts val="300"/>
                        </a:spcBef>
                        <a:spcAft>
                          <a:spcPts val="300"/>
                        </a:spcAft>
                      </a:pPr>
                      <a:r>
                        <a:rPr lang="en-US" sz="2000">
                          <a:effectLst/>
                          <a:latin typeface="+mn-lt"/>
                        </a:rPr>
                        <a:t>Two Girls Reading</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300"/>
                        </a:spcBef>
                        <a:spcAft>
                          <a:spcPts val="300"/>
                        </a:spcAft>
                      </a:pPr>
                      <a:r>
                        <a:rPr lang="en-US" sz="2000" dirty="0">
                          <a:effectLst/>
                          <a:latin typeface="+mn-lt"/>
                          <a:sym typeface="Webdings" panose="05030102010509060703" pitchFamily="18" charset="2"/>
                        </a:rPr>
                        <a:t></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300"/>
                        </a:spcBef>
                        <a:spcAft>
                          <a:spcPts val="300"/>
                        </a:spcAft>
                      </a:pPr>
                      <a:r>
                        <a:rPr lang="en-US" sz="2000">
                          <a:effectLst/>
                          <a:latin typeface="+mn-lt"/>
                          <a:sym typeface="Webdings" panose="05030102010509060703" pitchFamily="18" charset="2"/>
                        </a:rPr>
                        <a:t></a:t>
                      </a:r>
                      <a:endParaRPr lang="en-US" sz="2000">
                        <a:effectLst/>
                        <a:latin typeface="+mn-lt"/>
                        <a:ea typeface="Calibri" panose="020F0502020204030204" pitchFamily="34" charset="0"/>
                        <a:cs typeface="Arial" panose="020B0604020202020204" pitchFamily="34" charset="0"/>
                      </a:endParaRPr>
                    </a:p>
                  </a:txBody>
                  <a:tcPr marL="68580" marR="68580" marT="0" marB="0"/>
                </a:tc>
              </a:tr>
              <a:tr h="420510">
                <a:tc>
                  <a:txBody>
                    <a:bodyPr/>
                    <a:lstStyle/>
                    <a:p>
                      <a:pPr marL="0" marR="0" algn="ctr">
                        <a:lnSpc>
                          <a:spcPct val="107000"/>
                        </a:lnSpc>
                        <a:spcBef>
                          <a:spcPts val="300"/>
                        </a:spcBef>
                        <a:spcAft>
                          <a:spcPts val="300"/>
                        </a:spcAft>
                      </a:pPr>
                      <a:r>
                        <a:rPr lang="en-US" sz="2000">
                          <a:effectLst/>
                          <a:latin typeface="+mn-lt"/>
                        </a:rPr>
                        <a:t>Take the lead</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300"/>
                        </a:spcBef>
                        <a:spcAft>
                          <a:spcPts val="300"/>
                        </a:spcAft>
                      </a:pPr>
                      <a:r>
                        <a:rPr lang="en-US" sz="2000" dirty="0">
                          <a:effectLst/>
                          <a:latin typeface="+mn-lt"/>
                        </a:rPr>
                        <a:t> </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300"/>
                        </a:spcBef>
                        <a:spcAft>
                          <a:spcPts val="300"/>
                        </a:spcAft>
                      </a:pPr>
                      <a:r>
                        <a:rPr lang="en-US" sz="2000" dirty="0">
                          <a:effectLst/>
                          <a:latin typeface="+mn-lt"/>
                          <a:sym typeface="Webdings" panose="05030102010509060703" pitchFamily="18" charset="2"/>
                        </a:rPr>
                        <a:t></a:t>
                      </a:r>
                      <a:endParaRPr lang="en-US" sz="2000" dirty="0">
                        <a:effectLst/>
                        <a:latin typeface="+mn-lt"/>
                        <a:ea typeface="Calibri" panose="020F0502020204030204" pitchFamily="34" charset="0"/>
                        <a:cs typeface="Arial" panose="020B0604020202020204" pitchFamily="34" charset="0"/>
                      </a:endParaRPr>
                    </a:p>
                  </a:txBody>
                  <a:tcPr marL="68580" marR="68580" marT="0" marB="0"/>
                </a:tc>
              </a:tr>
              <a:tr h="420510">
                <a:tc>
                  <a:txBody>
                    <a:bodyPr/>
                    <a:lstStyle/>
                    <a:p>
                      <a:pPr marL="0" marR="0" algn="ctr">
                        <a:lnSpc>
                          <a:spcPct val="107000"/>
                        </a:lnSpc>
                        <a:spcBef>
                          <a:spcPts val="300"/>
                        </a:spcBef>
                        <a:spcAft>
                          <a:spcPts val="300"/>
                        </a:spcAft>
                      </a:pPr>
                      <a:r>
                        <a:rPr lang="en-US" sz="2000">
                          <a:effectLst/>
                          <a:latin typeface="+mn-lt"/>
                        </a:rPr>
                        <a:t>Double Tent</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300"/>
                        </a:spcBef>
                        <a:spcAft>
                          <a:spcPts val="300"/>
                        </a:spcAft>
                      </a:pPr>
                      <a:r>
                        <a:rPr lang="en-US" sz="2000">
                          <a:effectLst/>
                          <a:latin typeface="+mn-lt"/>
                        </a:rPr>
                        <a:t> </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300"/>
                        </a:spcBef>
                        <a:spcAft>
                          <a:spcPts val="300"/>
                        </a:spcAft>
                      </a:pPr>
                      <a:r>
                        <a:rPr lang="en-US" sz="2000" dirty="0">
                          <a:effectLst/>
                          <a:latin typeface="+mn-lt"/>
                          <a:sym typeface="Webdings" panose="05030102010509060703" pitchFamily="18" charset="2"/>
                        </a:rPr>
                        <a:t></a:t>
                      </a:r>
                      <a:endParaRPr lang="en-US" sz="2000" dirty="0">
                        <a:effectLst/>
                        <a:latin typeface="+mn-lt"/>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613427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r>
              <a:rPr lang="en-US" altLang="en-US" sz="4400" b="1" dirty="0" smtClean="0">
                <a:latin typeface="Monotype Corsiva" panose="03010101010201010101" pitchFamily="66" charset="0"/>
              </a:rPr>
              <a:t>Stage 5</a:t>
            </a:r>
            <a:endParaRPr lang="en-US" altLang="en-US" sz="4400" b="1" dirty="0">
              <a:latin typeface="Monotype Corsiva" panose="03010101010201010101" pitchFamily="66" charset="0"/>
            </a:endParaRPr>
          </a:p>
        </p:txBody>
      </p:sp>
      <p:sp>
        <p:nvSpPr>
          <p:cNvPr id="104" name="Google Shape;104;p22"/>
          <p:cNvSpPr txBox="1">
            <a:spLocks noGrp="1"/>
          </p:cNvSpPr>
          <p:nvPr>
            <p:ph type="body" idx="1"/>
          </p:nvPr>
        </p:nvSpPr>
        <p:spPr>
          <a:xfrm>
            <a:off x="0" y="834778"/>
            <a:ext cx="9144000" cy="4025074"/>
          </a:xfrm>
          <a:prstGeom prst="rect">
            <a:avLst/>
          </a:prstGeom>
        </p:spPr>
        <p:txBody>
          <a:bodyPr spcFirstLastPara="1" wrap="square" lIns="91425" tIns="91425" rIns="91425" bIns="91425" anchor="t" anchorCtr="0">
            <a:noAutofit/>
          </a:bodyPr>
          <a:lstStyle/>
          <a:p>
            <a:pPr marL="0" indent="0" eaLnBrk="1" hangingPunct="1">
              <a:buNone/>
            </a:pPr>
            <a:r>
              <a:rPr lang="en-US" sz="2800" b="1" dirty="0">
                <a:solidFill>
                  <a:schemeClr val="bg2"/>
                </a:solidFill>
                <a:latin typeface="Monotype Corsiva" panose="03010101010201010101" pitchFamily="66" charset="0"/>
              </a:rPr>
              <a:t>Critical elaboration of the aspects through aesthetic experience</a:t>
            </a:r>
          </a:p>
          <a:p>
            <a:pPr marL="287338" indent="-287338" eaLnBrk="1" hangingPunct="1"/>
            <a:endParaRPr lang="en-US" altLang="en-US" sz="2800" b="1" i="1" dirty="0">
              <a:solidFill>
                <a:schemeClr val="bg2"/>
              </a:solidFill>
              <a:latin typeface="Monotype Corsiva" panose="03010101010201010101" pitchFamily="66" charset="0"/>
            </a:endParaRPr>
          </a:p>
          <a:p>
            <a:pPr marL="0" indent="0" eaLnBrk="1" hangingPunct="1">
              <a:buNone/>
            </a:pPr>
            <a:r>
              <a:rPr lang="en-US" sz="2800" dirty="0">
                <a:latin typeface="Monotype Corsiva" panose="03010101010201010101" pitchFamily="66" charset="0"/>
              </a:rPr>
              <a:t>During this stage, the educator facilitates a process which aims to approach the various aspects </a:t>
            </a:r>
            <a:r>
              <a:rPr lang="en-US" sz="2800" dirty="0" smtClean="0">
                <a:latin typeface="Monotype Corsiva" panose="03010101010201010101" pitchFamily="66" charset="0"/>
              </a:rPr>
              <a:t>from </a:t>
            </a:r>
            <a:r>
              <a:rPr lang="en-US" sz="2800" dirty="0">
                <a:latin typeface="Monotype Corsiva" panose="03010101010201010101" pitchFamily="66" charset="0"/>
              </a:rPr>
              <a:t>different perspectives in order to reveal to the participants as many different cognitive, affective and imaginative dimensions of learning as possible and to offer them the opportunity to revisit their initial views. One of the main learning tools in this process is the aesthetic experience. </a:t>
            </a:r>
            <a:endParaRPr sz="2800" dirty="0">
              <a:latin typeface="Monotype Corsiva" panose="03010101010201010101" pitchFamily="66" charset="0"/>
            </a:endParaRPr>
          </a:p>
        </p:txBody>
      </p:sp>
    </p:spTree>
    <p:extLst>
      <p:ext uri="{BB962C8B-B14F-4D97-AF65-F5344CB8AC3E}">
        <p14:creationId xmlns:p14="http://schemas.microsoft.com/office/powerpoint/2010/main" val="2758332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9" y="-75785"/>
            <a:ext cx="8686800" cy="862594"/>
          </a:xfrm>
        </p:spPr>
        <p:txBody>
          <a:bodyPr/>
          <a:lstStyle/>
          <a:p>
            <a:r>
              <a:rPr lang="en-US" sz="3200" dirty="0" smtClean="0">
                <a:latin typeface="Monotype Corsiva" panose="03010101010201010101" pitchFamily="66" charset="0"/>
              </a:rPr>
              <a:t>Perkins’ phases </a:t>
            </a:r>
            <a:r>
              <a:rPr lang="en-US" sz="3200" dirty="0">
                <a:latin typeface="Monotype Corsiva" panose="03010101010201010101" pitchFamily="66" charset="0"/>
              </a:rPr>
              <a:t>for the systematic observation of artworks</a:t>
            </a:r>
          </a:p>
        </p:txBody>
      </p:sp>
      <p:sp>
        <p:nvSpPr>
          <p:cNvPr id="3" name="Text Placeholder 2"/>
          <p:cNvSpPr>
            <a:spLocks noGrp="1"/>
          </p:cNvSpPr>
          <p:nvPr>
            <p:ph type="body" idx="1"/>
          </p:nvPr>
        </p:nvSpPr>
        <p:spPr>
          <a:xfrm>
            <a:off x="0" y="976866"/>
            <a:ext cx="8973879" cy="3743990"/>
          </a:xfrm>
        </p:spPr>
        <p:txBody>
          <a:bodyPr/>
          <a:lstStyle/>
          <a:p>
            <a:pPr marL="339725" indent="-339725">
              <a:buNone/>
            </a:pPr>
            <a:r>
              <a:rPr lang="en-US" dirty="0">
                <a:latin typeface="Monotype Corsiva" panose="03010101010201010101" pitchFamily="66" charset="0"/>
              </a:rPr>
              <a:t>1</a:t>
            </a:r>
            <a:r>
              <a:rPr lang="en-US" baseline="30000" dirty="0">
                <a:latin typeface="Monotype Corsiva" panose="03010101010201010101" pitchFamily="66" charset="0"/>
              </a:rPr>
              <a:t>st</a:t>
            </a:r>
            <a:r>
              <a:rPr lang="en-US" dirty="0">
                <a:latin typeface="Monotype Corsiva" panose="03010101010201010101" pitchFamily="66" charset="0"/>
              </a:rPr>
              <a:t> phase: the </a:t>
            </a:r>
            <a:r>
              <a:rPr lang="en-US" dirty="0" smtClean="0">
                <a:latin typeface="Monotype Corsiva" panose="03010101010201010101" pitchFamily="66" charset="0"/>
              </a:rPr>
              <a:t>teacher </a:t>
            </a:r>
            <a:r>
              <a:rPr lang="en-US" dirty="0">
                <a:latin typeface="Monotype Corsiva" panose="03010101010201010101" pitchFamily="66" charset="0"/>
              </a:rPr>
              <a:t>asks learners to take looking time in order to catch the spirit of the artwork. </a:t>
            </a:r>
            <a:r>
              <a:rPr lang="en-US" dirty="0" smtClean="0">
                <a:latin typeface="Monotype Corsiva" panose="03010101010201010101" pitchFamily="66" charset="0"/>
              </a:rPr>
              <a:t>S/he </a:t>
            </a:r>
            <a:r>
              <a:rPr lang="en-US" dirty="0">
                <a:latin typeface="Monotype Corsiva" panose="03010101010201010101" pitchFamily="66" charset="0"/>
              </a:rPr>
              <a:t>encourages them to let questions emerge and ask themselves about interesting features or discover new </a:t>
            </a:r>
            <a:r>
              <a:rPr lang="en-US" dirty="0" smtClean="0">
                <a:latin typeface="Monotype Corsiva" panose="03010101010201010101" pitchFamily="66" charset="0"/>
              </a:rPr>
              <a:t>ones</a:t>
            </a:r>
            <a:endParaRPr lang="en-US" dirty="0">
              <a:latin typeface="Monotype Corsiva" panose="03010101010201010101" pitchFamily="66" charset="0"/>
            </a:endParaRPr>
          </a:p>
          <a:p>
            <a:pPr marL="339725" indent="-339725">
              <a:buNone/>
            </a:pPr>
            <a:r>
              <a:rPr lang="en-US" dirty="0">
                <a:latin typeface="Monotype Corsiva" panose="03010101010201010101" pitchFamily="66" charset="0"/>
              </a:rPr>
              <a:t>2</a:t>
            </a:r>
            <a:r>
              <a:rPr lang="en-US" baseline="30000" dirty="0">
                <a:latin typeface="Monotype Corsiva" panose="03010101010201010101" pitchFamily="66" charset="0"/>
              </a:rPr>
              <a:t>nd</a:t>
            </a:r>
            <a:r>
              <a:rPr lang="en-US" dirty="0">
                <a:latin typeface="Monotype Corsiva" panose="03010101010201010101" pitchFamily="66" charset="0"/>
              </a:rPr>
              <a:t> phase: learners are stimulated to search for characteristics of the artwork that make their observation broader, to notice sides that otherwise remain </a:t>
            </a:r>
            <a:r>
              <a:rPr lang="en-US" dirty="0" smtClean="0">
                <a:latin typeface="Monotype Corsiva" panose="03010101010201010101" pitchFamily="66" charset="0"/>
              </a:rPr>
              <a:t>invisible </a:t>
            </a:r>
            <a:endParaRPr lang="en-US" dirty="0">
              <a:latin typeface="Monotype Corsiva" panose="03010101010201010101" pitchFamily="66" charset="0"/>
            </a:endParaRPr>
          </a:p>
          <a:p>
            <a:pPr marL="339725" indent="-339725">
              <a:buNone/>
            </a:pPr>
            <a:r>
              <a:rPr lang="en-US" dirty="0">
                <a:latin typeface="Monotype Corsiva" panose="03010101010201010101" pitchFamily="66" charset="0"/>
              </a:rPr>
              <a:t>3</a:t>
            </a:r>
            <a:r>
              <a:rPr lang="en-US" baseline="30000" dirty="0">
                <a:latin typeface="Monotype Corsiva" panose="03010101010201010101" pitchFamily="66" charset="0"/>
              </a:rPr>
              <a:t>rd</a:t>
            </a:r>
            <a:r>
              <a:rPr lang="en-US" dirty="0">
                <a:latin typeface="Monotype Corsiva" panose="03010101010201010101" pitchFamily="66" charset="0"/>
              </a:rPr>
              <a:t> phase: the </a:t>
            </a:r>
            <a:r>
              <a:rPr lang="en-US" dirty="0" smtClean="0">
                <a:latin typeface="Monotype Corsiva" panose="03010101010201010101" pitchFamily="66" charset="0"/>
              </a:rPr>
              <a:t>teacher asks learners to </a:t>
            </a:r>
            <a:r>
              <a:rPr lang="en-US" dirty="0">
                <a:latin typeface="Monotype Corsiva" panose="03010101010201010101" pitchFamily="66" charset="0"/>
              </a:rPr>
              <a:t>investigate more analytically the artwork by exploring deeper what surprised, interested, or puzzled </a:t>
            </a:r>
            <a:r>
              <a:rPr lang="en-US" dirty="0" smtClean="0">
                <a:latin typeface="Monotype Corsiva" panose="03010101010201010101" pitchFamily="66" charset="0"/>
              </a:rPr>
              <a:t>them </a:t>
            </a:r>
            <a:endParaRPr lang="en-US" dirty="0">
              <a:latin typeface="Monotype Corsiva" panose="03010101010201010101" pitchFamily="66" charset="0"/>
            </a:endParaRPr>
          </a:p>
          <a:p>
            <a:pPr marL="339725" indent="-339725">
              <a:buNone/>
            </a:pPr>
            <a:r>
              <a:rPr lang="en-US" dirty="0">
                <a:latin typeface="Monotype Corsiva" panose="03010101010201010101" pitchFamily="66" charset="0"/>
              </a:rPr>
              <a:t>4</a:t>
            </a:r>
            <a:r>
              <a:rPr lang="en-US" baseline="30000" dirty="0">
                <a:latin typeface="Monotype Corsiva" panose="03010101010201010101" pitchFamily="66" charset="0"/>
              </a:rPr>
              <a:t>th</a:t>
            </a:r>
            <a:r>
              <a:rPr lang="en-US" dirty="0">
                <a:latin typeface="Monotype Corsiva" panose="03010101010201010101" pitchFamily="66" charset="0"/>
              </a:rPr>
              <a:t> phase: the learners review the work holistically, marshalling all they have </a:t>
            </a:r>
            <a:r>
              <a:rPr lang="en-US" dirty="0" smtClean="0">
                <a:latin typeface="Monotype Corsiva" panose="03010101010201010101" pitchFamily="66" charset="0"/>
              </a:rPr>
              <a:t>discovered</a:t>
            </a:r>
            <a:endParaRPr lang="en-US" dirty="0">
              <a:latin typeface="Monotype Corsiva" panose="03010101010201010101" pitchFamily="66" charset="0"/>
            </a:endParaRPr>
          </a:p>
        </p:txBody>
      </p:sp>
    </p:spTree>
    <p:extLst>
      <p:ext uri="{BB962C8B-B14F-4D97-AF65-F5344CB8AC3E}">
        <p14:creationId xmlns:p14="http://schemas.microsoft.com/office/powerpoint/2010/main" val="144788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308344" y="637370"/>
            <a:ext cx="2462527" cy="4222482"/>
          </a:xfrm>
          <a:prstGeom prst="rect">
            <a:avLst/>
          </a:prstGeom>
        </p:spPr>
        <p:txBody>
          <a:bodyPr spcFirstLastPara="1" wrap="square" lIns="91425" tIns="91425" rIns="91425" bIns="91425" anchor="ctr" anchorCtr="0">
            <a:noAutofit/>
          </a:bodyPr>
          <a:lstStyle/>
          <a:p>
            <a:r>
              <a:rPr lang="en-US" sz="2800" dirty="0">
                <a:solidFill>
                  <a:schemeClr val="tx2">
                    <a:lumMod val="25000"/>
                  </a:schemeClr>
                </a:solidFill>
                <a:latin typeface="Monotype Corsiva" panose="03010101010201010101" pitchFamily="66" charset="0"/>
              </a:rPr>
              <a:t>Why and how does the computer affect the communication of group members when they "collaborate"?</a:t>
            </a:r>
            <a:endParaRPr lang="en-US" altLang="en-US" sz="2800" b="1" dirty="0">
              <a:solidFill>
                <a:schemeClr val="tx2">
                  <a:lumMod val="25000"/>
                </a:schemeClr>
              </a:solidFill>
              <a:latin typeface="Monotype Corsiva" panose="03010101010201010101" pitchFamily="66" charset="0"/>
            </a:endParaRPr>
          </a:p>
        </p:txBody>
      </p:sp>
      <p:sp>
        <p:nvSpPr>
          <p:cNvPr id="4" name="Text Placeholder 3"/>
          <p:cNvSpPr>
            <a:spLocks noGrp="1"/>
          </p:cNvSpPr>
          <p:nvPr>
            <p:ph type="body" idx="2"/>
          </p:nvPr>
        </p:nvSpPr>
        <p:spPr/>
        <p:txBody>
          <a:bodyPr/>
          <a:lstStyle/>
          <a:p>
            <a:endParaRPr lang="en-US"/>
          </a:p>
        </p:txBody>
      </p:sp>
      <p:sp>
        <p:nvSpPr>
          <p:cNvPr id="105" name="Google Shape;105;p2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dirty="0"/>
          </a:p>
        </p:txBody>
      </p:sp>
      <p:pic>
        <p:nvPicPr>
          <p:cNvPr id="3" name="Picture 2"/>
          <p:cNvPicPr>
            <a:picLocks noChangeAspect="1"/>
          </p:cNvPicPr>
          <p:nvPr/>
        </p:nvPicPr>
        <p:blipFill>
          <a:blip r:embed="rId3"/>
          <a:stretch>
            <a:fillRect/>
          </a:stretch>
        </p:blipFill>
        <p:spPr>
          <a:xfrm>
            <a:off x="3140128" y="-22623"/>
            <a:ext cx="6003872" cy="5166123"/>
          </a:xfrm>
          <a:prstGeom prst="rect">
            <a:avLst/>
          </a:prstGeom>
        </p:spPr>
      </p:pic>
    </p:spTree>
    <p:extLst>
      <p:ext uri="{BB962C8B-B14F-4D97-AF65-F5344CB8AC3E}">
        <p14:creationId xmlns:p14="http://schemas.microsoft.com/office/powerpoint/2010/main" val="3891305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1" name="Text Placeholder 10"/>
          <p:cNvSpPr>
            <a:spLocks noGrp="1"/>
          </p:cNvSpPr>
          <p:nvPr>
            <p:ph type="body" idx="2"/>
          </p:nvPr>
        </p:nvSpPr>
        <p:spPr/>
        <p:txBody>
          <a:bodyPr/>
          <a:lstStyle/>
          <a:p>
            <a:endParaRPr lang="en-US"/>
          </a:p>
        </p:txBody>
      </p:sp>
      <p:pic>
        <p:nvPicPr>
          <p:cNvPr id="12" name="Picture 2" descr="http://www.jimandellen.org/ellen/NortonNA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350" y="0"/>
            <a:ext cx="4527837" cy="519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8694" y="1822438"/>
            <a:ext cx="3741799" cy="1384995"/>
          </a:xfrm>
          <a:prstGeom prst="rect">
            <a:avLst/>
          </a:prstGeom>
        </p:spPr>
        <p:txBody>
          <a:bodyPr wrap="square">
            <a:spAutoFit/>
          </a:bodyPr>
          <a:lstStyle/>
          <a:p>
            <a:r>
              <a:rPr lang="en-US" sz="2800" dirty="0">
                <a:solidFill>
                  <a:schemeClr val="tx2">
                    <a:lumMod val="25000"/>
                  </a:schemeClr>
                </a:solidFill>
                <a:latin typeface="Monotype Corsiva" panose="03010101010201010101" pitchFamily="66" charset="0"/>
                <a:ea typeface="Permanent Marker"/>
                <a:cs typeface="Permanent Marker"/>
                <a:sym typeface="Permanent Marker"/>
              </a:rPr>
              <a:t>How do I act and how do I consider my involvement in group's work?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21"/>
          <p:cNvSpPr txBox="1">
            <a:spLocks noGrp="1"/>
          </p:cNvSpPr>
          <p:nvPr>
            <p:ph type="body" idx="1"/>
          </p:nvPr>
        </p:nvSpPr>
        <p:spPr>
          <a:xfrm>
            <a:off x="609957" y="2160486"/>
            <a:ext cx="7924086" cy="819900"/>
          </a:xfrm>
          <a:prstGeom prst="rect">
            <a:avLst/>
          </a:prstGeom>
        </p:spPr>
        <p:txBody>
          <a:bodyPr spcFirstLastPara="1" wrap="square" lIns="91425" tIns="91425" rIns="91425" bIns="91425" anchor="ctr" anchorCtr="0">
            <a:noAutofit/>
          </a:bodyPr>
          <a:lstStyle/>
          <a:p>
            <a:pPr marL="0" indent="0">
              <a:buNone/>
            </a:pPr>
            <a:r>
              <a:rPr lang="en-US" sz="2800" dirty="0">
                <a:solidFill>
                  <a:schemeClr val="tx2">
                    <a:lumMod val="25000"/>
                  </a:schemeClr>
                </a:solidFill>
                <a:latin typeface="Monotype Corsiva" panose="03010101010201010101" pitchFamily="66" charset="0"/>
                <a:ea typeface="Permanent Marker"/>
                <a:cs typeface="Permanent Marker"/>
                <a:sym typeface="Permanent Marker"/>
              </a:rPr>
              <a:t>How do I act and how do I consider my involvement in group's work</a:t>
            </a:r>
            <a:r>
              <a:rPr lang="en-US" sz="2800" dirty="0" smtClean="0">
                <a:solidFill>
                  <a:schemeClr val="tx2">
                    <a:lumMod val="25000"/>
                  </a:schemeClr>
                </a:solidFill>
                <a:latin typeface="Monotype Corsiva" panose="03010101010201010101" pitchFamily="66" charset="0"/>
                <a:ea typeface="Permanent Marker"/>
                <a:cs typeface="Permanent Marker"/>
                <a:sym typeface="Permanent Marker"/>
              </a:rPr>
              <a:t>?</a:t>
            </a:r>
            <a:endParaRPr lang="en-US" sz="2800" dirty="0">
              <a:solidFill>
                <a:schemeClr val="tx2">
                  <a:lumMod val="25000"/>
                </a:schemeClr>
              </a:solidFill>
              <a:latin typeface="Monotype Corsiva" panose="03010101010201010101" pitchFamily="66" charset="0"/>
              <a:ea typeface="Permanent Marker"/>
              <a:cs typeface="Permanent Marker"/>
              <a:sym typeface="Permanent Marker"/>
            </a:endParaRPr>
          </a:p>
        </p:txBody>
      </p:sp>
      <p:sp>
        <p:nvSpPr>
          <p:cNvPr id="98" name="Google Shape;98;p21"/>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2" name="Rectangle 1"/>
          <p:cNvSpPr/>
          <p:nvPr/>
        </p:nvSpPr>
        <p:spPr>
          <a:xfrm>
            <a:off x="3769686" y="3458453"/>
            <a:ext cx="234360" cy="307777"/>
          </a:xfrm>
          <a:prstGeom prst="rect">
            <a:avLst/>
          </a:prstGeom>
        </p:spPr>
        <p:txBody>
          <a:bodyPr wrap="none">
            <a:spAutoFit/>
          </a:bodyPr>
          <a:lstStyle/>
          <a:p>
            <a:pPr eaLnBrk="1" hangingPunct="1"/>
            <a:r>
              <a:rPr lang="el-GR" altLang="en-US" dirty="0"/>
              <a:t> </a:t>
            </a:r>
            <a:endParaRPr lang="el-GR" altLang="en-US" sz="2800" b="1" dirty="0">
              <a:solidFill>
                <a:schemeClr val="accent1">
                  <a:lumMod val="75000"/>
                </a:schemeClr>
              </a:solidFill>
              <a:latin typeface="Monotype Corsiva" panose="03010101010201010101" pitchFamily="66" charset="0"/>
              <a:ea typeface="Source Sans Pro"/>
              <a:cs typeface="Source Sans Pro"/>
              <a:sym typeface="Source Sans Pro"/>
            </a:endParaRPr>
          </a:p>
        </p:txBody>
      </p:sp>
      <p:sp>
        <p:nvSpPr>
          <p:cNvPr id="3" name="Rectangle 2"/>
          <p:cNvSpPr/>
          <p:nvPr/>
        </p:nvSpPr>
        <p:spPr>
          <a:xfrm>
            <a:off x="2538259" y="3766230"/>
            <a:ext cx="4282953" cy="707886"/>
          </a:xfrm>
          <a:prstGeom prst="rect">
            <a:avLst/>
          </a:prstGeom>
        </p:spPr>
        <p:txBody>
          <a:bodyPr wrap="square">
            <a:spAutoFit/>
          </a:bodyPr>
          <a:lstStyle/>
          <a:p>
            <a:pPr eaLnBrk="1" hangingPunct="1"/>
            <a:r>
              <a:rPr lang="en-US" altLang="en-US" sz="4000" b="1" dirty="0">
                <a:solidFill>
                  <a:schemeClr val="bg2"/>
                </a:solidFill>
                <a:latin typeface="Monotype Corsiva" panose="03010101010201010101" pitchFamily="66" charset="0"/>
                <a:ea typeface="Source Sans Pro"/>
                <a:cs typeface="Source Sans Pro"/>
                <a:sym typeface="Source Sans Pro"/>
              </a:rPr>
              <a:t>Video: Take the lead</a:t>
            </a:r>
            <a:endParaRPr lang="el-GR" altLang="en-US" sz="4000" b="1" dirty="0">
              <a:solidFill>
                <a:schemeClr val="bg2"/>
              </a:solidFill>
              <a:latin typeface="Monotype Corsiva" panose="03010101010201010101" pitchFamily="66" charset="0"/>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9" name="Rectangle 8"/>
          <p:cNvSpPr/>
          <p:nvPr/>
        </p:nvSpPr>
        <p:spPr>
          <a:xfrm>
            <a:off x="479092" y="1547159"/>
            <a:ext cx="4572000" cy="1384995"/>
          </a:xfrm>
          <a:prstGeom prst="rect">
            <a:avLst/>
          </a:prstGeom>
        </p:spPr>
        <p:txBody>
          <a:bodyPr>
            <a:spAutoFit/>
          </a:bodyPr>
          <a:lstStyle/>
          <a:p>
            <a:r>
              <a:rPr lang="en-US" sz="2800" dirty="0">
                <a:solidFill>
                  <a:schemeClr val="tx2">
                    <a:lumMod val="25000"/>
                  </a:schemeClr>
                </a:solidFill>
                <a:latin typeface="Monotype Corsiva" panose="03010101010201010101" pitchFamily="66" charset="0"/>
                <a:ea typeface="Permanent Marker"/>
                <a:cs typeface="Permanent Marker"/>
                <a:sym typeface="Permanent Marker"/>
              </a:rPr>
              <a:t>How do I act and how do I consider my involvement in group's work?</a:t>
            </a:r>
          </a:p>
        </p:txBody>
      </p:sp>
      <p:pic>
        <p:nvPicPr>
          <p:cNvPr id="7" name="irc_mi" descr="http://ebooks.edu.gr/modules/ebook/show.php/DSDIM-D105/566/3695,16099/images/img1-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388" y="319240"/>
            <a:ext cx="3503612"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368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r>
              <a:rPr lang="en-US" altLang="en-US" sz="4400" b="1" dirty="0" smtClean="0">
                <a:latin typeface="Monotype Corsiva" panose="03010101010201010101" pitchFamily="66" charset="0"/>
              </a:rPr>
              <a:t>Stage 6</a:t>
            </a:r>
            <a:endParaRPr lang="en-US" altLang="en-US" sz="4400" b="1" dirty="0">
              <a:latin typeface="Monotype Corsiva" panose="03010101010201010101" pitchFamily="66" charset="0"/>
            </a:endParaRPr>
          </a:p>
        </p:txBody>
      </p:sp>
      <p:sp>
        <p:nvSpPr>
          <p:cNvPr id="104" name="Google Shape;104;p22"/>
          <p:cNvSpPr txBox="1">
            <a:spLocks noGrp="1"/>
          </p:cNvSpPr>
          <p:nvPr>
            <p:ph type="body" idx="1"/>
          </p:nvPr>
        </p:nvSpPr>
        <p:spPr>
          <a:xfrm>
            <a:off x="0" y="834778"/>
            <a:ext cx="9144000" cy="3234065"/>
          </a:xfrm>
          <a:prstGeom prst="rect">
            <a:avLst/>
          </a:prstGeom>
        </p:spPr>
        <p:txBody>
          <a:bodyPr spcFirstLastPara="1" wrap="square" lIns="91425" tIns="91425" rIns="91425" bIns="91425" anchor="t" anchorCtr="0">
            <a:noAutofit/>
          </a:bodyPr>
          <a:lstStyle/>
          <a:p>
            <a:pPr marL="0" indent="0">
              <a:buNone/>
            </a:pPr>
            <a:r>
              <a:rPr lang="en-US" sz="2800" b="1" dirty="0">
                <a:solidFill>
                  <a:schemeClr val="bg2"/>
                </a:solidFill>
                <a:latin typeface="Monotype Corsiva" panose="03010101010201010101" pitchFamily="66" charset="0"/>
              </a:rPr>
              <a:t>Critical Reflection on the </a:t>
            </a:r>
            <a:r>
              <a:rPr lang="en-US" sz="2800" b="1" dirty="0" smtClean="0">
                <a:solidFill>
                  <a:schemeClr val="bg2"/>
                </a:solidFill>
                <a:latin typeface="Monotype Corsiva" panose="03010101010201010101" pitchFamily="66" charset="0"/>
              </a:rPr>
              <a:t>Experience</a:t>
            </a:r>
          </a:p>
          <a:p>
            <a:pPr marL="0" indent="0">
              <a:buNone/>
            </a:pPr>
            <a:endParaRPr lang="en-US" sz="2800" b="1" dirty="0" smtClean="0">
              <a:solidFill>
                <a:schemeClr val="bg2"/>
              </a:solidFill>
              <a:latin typeface="Monotype Corsiva" panose="03010101010201010101" pitchFamily="66" charset="0"/>
            </a:endParaRPr>
          </a:p>
          <a:p>
            <a:pPr marL="76200" indent="0">
              <a:buNone/>
            </a:pPr>
            <a:r>
              <a:rPr lang="en-US" sz="2800" dirty="0" smtClean="0">
                <a:latin typeface="Monotype Corsiva" panose="03010101010201010101" pitchFamily="66" charset="0"/>
              </a:rPr>
              <a:t>At </a:t>
            </a:r>
            <a:r>
              <a:rPr lang="en-US" sz="2800" dirty="0">
                <a:latin typeface="Monotype Corsiva" panose="03010101010201010101" pitchFamily="66" charset="0"/>
              </a:rPr>
              <a:t>this stage, the educator facilitates a critical evaluation of the previous steps, for example a discussion aiming at the comparison of the participants’ initial assumptions about the point of view with those resulting from the previous stages. The group may also discuss the impact of the aesthetic experience in the whole process.</a:t>
            </a:r>
          </a:p>
          <a:p>
            <a:pPr marL="287338" indent="-287338" eaLnBrk="1" hangingPunct="1"/>
            <a:r>
              <a:rPr lang="en-US" altLang="en-US" sz="2800" b="1" dirty="0">
                <a:latin typeface="Monotype Corsiva" panose="03010101010201010101" pitchFamily="66" charset="0"/>
              </a:rPr>
              <a:t/>
            </a:r>
            <a:br>
              <a:rPr lang="en-US" altLang="en-US" sz="2800" b="1" dirty="0">
                <a:latin typeface="Monotype Corsiva" panose="03010101010201010101" pitchFamily="66" charset="0"/>
              </a:rPr>
            </a:br>
            <a:endParaRPr sz="2800" dirty="0">
              <a:latin typeface="Monotype Corsiva" panose="03010101010201010101" pitchFamily="66" charset="0"/>
            </a:endParaRPr>
          </a:p>
        </p:txBody>
      </p:sp>
      <p:sp>
        <p:nvSpPr>
          <p:cNvPr id="105" name="Google Shape;105;p22"/>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3191288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latin typeface="Monotype Corsiva" panose="03010101010201010101" pitchFamily="66" charset="0"/>
              </a:rPr>
              <a:t>Transformative learning</a:t>
            </a:r>
            <a:endParaRPr lang="en-US" sz="4000" b="1" dirty="0">
              <a:latin typeface="Monotype Corsiva" panose="03010101010201010101" pitchFamily="66" charset="0"/>
            </a:endParaRPr>
          </a:p>
        </p:txBody>
      </p:sp>
      <p:sp>
        <p:nvSpPr>
          <p:cNvPr id="5" name="Text Placeholder 4"/>
          <p:cNvSpPr>
            <a:spLocks noGrp="1"/>
          </p:cNvSpPr>
          <p:nvPr>
            <p:ph type="body" idx="1"/>
          </p:nvPr>
        </p:nvSpPr>
        <p:spPr/>
        <p:txBody>
          <a:bodyPr/>
          <a:lstStyle/>
          <a:p>
            <a:pPr marL="76200" indent="0">
              <a:buNone/>
            </a:pPr>
            <a:r>
              <a:rPr lang="en-US" sz="2800" dirty="0" err="1">
                <a:latin typeface="Monotype Corsiva" panose="03010101010201010101" pitchFamily="66" charset="0"/>
              </a:rPr>
              <a:t>Mezirow</a:t>
            </a:r>
            <a:r>
              <a:rPr lang="en-US" sz="2800" dirty="0">
                <a:latin typeface="Monotype Corsiva" panose="03010101010201010101" pitchFamily="66" charset="0"/>
              </a:rPr>
              <a:t> </a:t>
            </a:r>
            <a:r>
              <a:rPr lang="en-US" sz="2800" dirty="0" smtClean="0">
                <a:latin typeface="Monotype Corsiva" panose="03010101010201010101" pitchFamily="66" charset="0"/>
              </a:rPr>
              <a:t>asserts </a:t>
            </a:r>
            <a:r>
              <a:rPr lang="en-US" sz="2800" dirty="0">
                <a:latin typeface="Monotype Corsiva" panose="03010101010201010101" pitchFamily="66" charset="0"/>
              </a:rPr>
              <a:t>that learning involves the process of using prior knowledge to understand and construct a new and revised interpretation of the meaning of one’s knowledge, as well as the experience to move forward to future action. Seeing through art enables people to interpret everyday life experiences and objects in different ways while “transforming one’s consciousness</a:t>
            </a:r>
            <a:r>
              <a:rPr lang="en-US" sz="2800" dirty="0" smtClean="0">
                <a:latin typeface="Monotype Corsiva" panose="03010101010201010101" pitchFamily="66" charset="0"/>
              </a:rPr>
              <a:t>”</a:t>
            </a:r>
            <a:endParaRPr lang="en-US" sz="2800" dirty="0">
              <a:latin typeface="Monotype Corsiva" panose="03010101010201010101" pitchFamily="66" charset="0"/>
            </a:endParaRPr>
          </a:p>
        </p:txBody>
      </p:sp>
    </p:spTree>
    <p:extLst>
      <p:ext uri="{BB962C8B-B14F-4D97-AF65-F5344CB8AC3E}">
        <p14:creationId xmlns:p14="http://schemas.microsoft.com/office/powerpoint/2010/main" val="1832441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latin typeface="Monotype Corsiva" panose="03010101010201010101" pitchFamily="66" charset="0"/>
              </a:rPr>
              <a:t>Transformative learning</a:t>
            </a:r>
            <a:endParaRPr lang="en-US" sz="4000" b="1" dirty="0">
              <a:latin typeface="Monotype Corsiva" panose="03010101010201010101" pitchFamily="66" charset="0"/>
            </a:endParaRPr>
          </a:p>
        </p:txBody>
      </p:sp>
      <p:sp>
        <p:nvSpPr>
          <p:cNvPr id="5" name="Text Placeholder 4"/>
          <p:cNvSpPr>
            <a:spLocks noGrp="1"/>
          </p:cNvSpPr>
          <p:nvPr>
            <p:ph type="body" idx="1"/>
          </p:nvPr>
        </p:nvSpPr>
        <p:spPr>
          <a:xfrm>
            <a:off x="911700" y="1200150"/>
            <a:ext cx="7541184" cy="3725700"/>
          </a:xfrm>
        </p:spPr>
        <p:txBody>
          <a:bodyPr/>
          <a:lstStyle/>
          <a:p>
            <a:pPr marL="76200" indent="0">
              <a:buNone/>
            </a:pPr>
            <a:r>
              <a:rPr lang="en-US" sz="2800" dirty="0">
                <a:latin typeface="Monotype Corsiva" panose="03010101010201010101" pitchFamily="66" charset="0"/>
              </a:rPr>
              <a:t>By observing a work of art, one can evaluate critically the validity of her/his own perceptions or beliefs and therefore s/he can question the reliability of assumptions that considered as granted. </a:t>
            </a:r>
            <a:endParaRPr lang="en-US" sz="2800" dirty="0" smtClean="0">
              <a:latin typeface="Monotype Corsiva" panose="03010101010201010101" pitchFamily="66" charset="0"/>
            </a:endParaRPr>
          </a:p>
          <a:p>
            <a:pPr marL="76200" indent="0">
              <a:spcBef>
                <a:spcPts val="1800"/>
              </a:spcBef>
              <a:buNone/>
            </a:pPr>
            <a:r>
              <a:rPr lang="en-US" sz="2800" b="1" dirty="0" smtClean="0">
                <a:latin typeface="Monotype Corsiva" panose="03010101010201010101" pitchFamily="66" charset="0"/>
              </a:rPr>
              <a:t>Art </a:t>
            </a:r>
            <a:r>
              <a:rPr lang="en-US" sz="2800" b="1" dirty="0">
                <a:latin typeface="Monotype Corsiva" panose="03010101010201010101" pitchFamily="66" charset="0"/>
              </a:rPr>
              <a:t>works that are unconventional, universal, authentic, symbolic, alternative, expressing massages about human values and characterized by aesthetic harmony.</a:t>
            </a:r>
          </a:p>
        </p:txBody>
      </p:sp>
    </p:spTree>
    <p:extLst>
      <p:ext uri="{BB962C8B-B14F-4D97-AF65-F5344CB8AC3E}">
        <p14:creationId xmlns:p14="http://schemas.microsoft.com/office/powerpoint/2010/main" val="1048737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r>
              <a:rPr lang="en-US" altLang="en-US" sz="4400" b="1" dirty="0" smtClean="0">
                <a:latin typeface="Monotype Corsiva" panose="03010101010201010101" pitchFamily="66" charset="0"/>
              </a:rPr>
              <a:t>Stage 1</a:t>
            </a:r>
            <a:endParaRPr lang="en-US" altLang="en-US" sz="4400" b="1" dirty="0">
              <a:latin typeface="Monotype Corsiva" panose="03010101010201010101" pitchFamily="66" charset="0"/>
            </a:endParaRPr>
          </a:p>
        </p:txBody>
      </p:sp>
      <p:sp>
        <p:nvSpPr>
          <p:cNvPr id="104" name="Google Shape;104;p22"/>
          <p:cNvSpPr txBox="1">
            <a:spLocks noGrp="1"/>
          </p:cNvSpPr>
          <p:nvPr>
            <p:ph type="body" idx="1"/>
          </p:nvPr>
        </p:nvSpPr>
        <p:spPr>
          <a:xfrm>
            <a:off x="661178" y="1150045"/>
            <a:ext cx="7881571" cy="1114690"/>
          </a:xfrm>
          <a:prstGeom prst="rect">
            <a:avLst/>
          </a:prstGeom>
        </p:spPr>
        <p:txBody>
          <a:bodyPr spcFirstLastPara="1" wrap="square" lIns="91425" tIns="91425" rIns="91425" bIns="91425" anchor="t" anchorCtr="0">
            <a:noAutofit/>
          </a:bodyPr>
          <a:lstStyle/>
          <a:p>
            <a:pPr eaLnBrk="1" hangingPunct="1"/>
            <a:r>
              <a:rPr lang="en-US" sz="2800" i="1" dirty="0" smtClean="0">
                <a:latin typeface="Monotype Corsiva" panose="03010101010201010101" pitchFamily="66" charset="0"/>
              </a:rPr>
              <a:t>Determination </a:t>
            </a:r>
            <a:r>
              <a:rPr lang="en-US" sz="2800" i="1" dirty="0">
                <a:latin typeface="Monotype Corsiva" panose="03010101010201010101" pitchFamily="66" charset="0"/>
              </a:rPr>
              <a:t>of the need to critically examine a habit of mind</a:t>
            </a:r>
            <a:r>
              <a:rPr lang="en-US" sz="2800" dirty="0">
                <a:latin typeface="Monotype Corsiva" panose="03010101010201010101" pitchFamily="66" charset="0"/>
              </a:rPr>
              <a:t>.</a:t>
            </a:r>
            <a:endParaRPr lang="el-GR" altLang="en-US" sz="2800" b="1" dirty="0">
              <a:solidFill>
                <a:schemeClr val="bg2"/>
              </a:solidFill>
              <a:latin typeface="Monotype Corsiva" panose="03010101010201010101" pitchFamily="66" charset="0"/>
            </a:endParaRPr>
          </a:p>
          <a:p>
            <a:pPr marL="0" lvl="0" indent="0" algn="l" rtl="0">
              <a:spcBef>
                <a:spcPts val="600"/>
              </a:spcBef>
              <a:spcAft>
                <a:spcPts val="0"/>
              </a:spcAft>
              <a:buNone/>
            </a:pPr>
            <a:endParaRPr sz="2800" dirty="0">
              <a:latin typeface="Monotype Corsiva" panose="03010101010201010101" pitchFamily="66" charset="0"/>
            </a:endParaRPr>
          </a:p>
        </p:txBody>
      </p:sp>
      <p:sp>
        <p:nvSpPr>
          <p:cNvPr id="5" name="Google Shape;104;p22"/>
          <p:cNvSpPr txBox="1">
            <a:spLocks/>
          </p:cNvSpPr>
          <p:nvPr/>
        </p:nvSpPr>
        <p:spPr>
          <a:xfrm>
            <a:off x="1262429" y="2939859"/>
            <a:ext cx="6967171" cy="7452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tx1">
                    <a:lumMod val="75000"/>
                  </a:schemeClr>
                </a:solidFill>
                <a:latin typeface="Mistral" panose="03090702030407020403" pitchFamily="66" charset="0"/>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buNone/>
            </a:pPr>
            <a:r>
              <a:rPr lang="en-US" altLang="en-US" sz="2800" b="1" dirty="0" smtClean="0">
                <a:solidFill>
                  <a:srgbClr val="058298"/>
                </a:solidFill>
                <a:latin typeface="Monotype Corsiva" panose="03010101010201010101" pitchFamily="66" charset="0"/>
              </a:rPr>
              <a:t>Students collaboration in front of / using a computer</a:t>
            </a:r>
          </a:p>
          <a:p>
            <a:pPr marL="0" indent="0">
              <a:buFont typeface="Source Sans Pro"/>
              <a:buNone/>
            </a:pPr>
            <a:endParaRPr lang="en-US" sz="2800" dirty="0">
              <a:latin typeface="Monotype Corsiva" panose="03010101010201010101"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r>
              <a:rPr lang="en-US" altLang="en-US" sz="4400" b="1" dirty="0" smtClean="0">
                <a:latin typeface="Monotype Corsiva" panose="03010101010201010101" pitchFamily="66" charset="0"/>
              </a:rPr>
              <a:t>Stage 2</a:t>
            </a:r>
            <a:endParaRPr lang="en-US" altLang="en-US" sz="4400" b="1" dirty="0">
              <a:latin typeface="Monotype Corsiva" panose="03010101010201010101" pitchFamily="66" charset="0"/>
            </a:endParaRPr>
          </a:p>
        </p:txBody>
      </p:sp>
      <p:sp>
        <p:nvSpPr>
          <p:cNvPr id="104" name="Google Shape;104;p22"/>
          <p:cNvSpPr txBox="1">
            <a:spLocks noGrp="1"/>
          </p:cNvSpPr>
          <p:nvPr>
            <p:ph type="body" idx="1"/>
          </p:nvPr>
        </p:nvSpPr>
        <p:spPr>
          <a:xfrm>
            <a:off x="661178" y="1150045"/>
            <a:ext cx="7881571" cy="1114690"/>
          </a:xfrm>
          <a:prstGeom prst="rect">
            <a:avLst/>
          </a:prstGeom>
        </p:spPr>
        <p:txBody>
          <a:bodyPr spcFirstLastPara="1" wrap="square" lIns="91425" tIns="91425" rIns="91425" bIns="91425" anchor="t" anchorCtr="0">
            <a:noAutofit/>
          </a:bodyPr>
          <a:lstStyle/>
          <a:p>
            <a:pPr marL="76200" indent="0">
              <a:buNone/>
            </a:pPr>
            <a:r>
              <a:rPr lang="en-US" sz="2800" i="1" dirty="0">
                <a:latin typeface="Monotype Corsiva" panose="03010101010201010101" pitchFamily="66" charset="0"/>
              </a:rPr>
              <a:t>The participants express their ideas about the points of view that need to be </a:t>
            </a:r>
            <a:r>
              <a:rPr lang="en-US" sz="2800" i="1" dirty="0" smtClean="0">
                <a:latin typeface="Monotype Corsiva" panose="03010101010201010101" pitchFamily="66" charset="0"/>
              </a:rPr>
              <a:t>examined</a:t>
            </a:r>
          </a:p>
          <a:p>
            <a:pPr marL="76200" indent="0">
              <a:buNone/>
            </a:pPr>
            <a:endParaRPr lang="en-US" sz="2800" i="1" dirty="0">
              <a:latin typeface="Monotype Corsiva" panose="03010101010201010101" pitchFamily="66" charset="0"/>
            </a:endParaRPr>
          </a:p>
          <a:p>
            <a:pPr marL="76200" indent="0">
              <a:buNone/>
            </a:pPr>
            <a:r>
              <a:rPr lang="en-US" sz="2800" dirty="0">
                <a:latin typeface="Monotype Corsiva" panose="03010101010201010101" pitchFamily="66" charset="0"/>
              </a:rPr>
              <a:t>The teacher may ask students to write down their opinion and their thoughts on a specific matter. The students may collaborate in small groups or may work alone.</a:t>
            </a:r>
          </a:p>
          <a:p>
            <a:pPr marL="76200" indent="0">
              <a:buNone/>
            </a:pPr>
            <a:endParaRPr lang="en-US" sz="2800" dirty="0">
              <a:latin typeface="Monotype Corsiva" panose="03010101010201010101" pitchFamily="66" charset="0"/>
            </a:endParaRPr>
          </a:p>
          <a:p>
            <a:pPr marL="0" lvl="0" indent="0" algn="l" rtl="0">
              <a:spcBef>
                <a:spcPts val="600"/>
              </a:spcBef>
              <a:spcAft>
                <a:spcPts val="0"/>
              </a:spcAft>
              <a:buNone/>
            </a:pPr>
            <a:endParaRPr sz="2800" dirty="0">
              <a:latin typeface="Monotype Corsiva" panose="03010101010201010101" pitchFamily="66" charset="0"/>
            </a:endParaRPr>
          </a:p>
        </p:txBody>
      </p:sp>
    </p:spTree>
    <p:extLst>
      <p:ext uri="{BB962C8B-B14F-4D97-AF65-F5344CB8AC3E}">
        <p14:creationId xmlns:p14="http://schemas.microsoft.com/office/powerpoint/2010/main" val="1365201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r>
              <a:rPr lang="en-US" altLang="en-US" sz="4400" b="1" dirty="0" smtClean="0">
                <a:latin typeface="Monotype Corsiva" panose="03010101010201010101" pitchFamily="66" charset="0"/>
              </a:rPr>
              <a:t>Stage 2</a:t>
            </a:r>
            <a:endParaRPr lang="en-US" altLang="en-US" sz="4400" b="1" dirty="0">
              <a:latin typeface="Monotype Corsiva" panose="03010101010201010101" pitchFamily="66" charset="0"/>
            </a:endParaRPr>
          </a:p>
        </p:txBody>
      </p:sp>
      <p:sp>
        <p:nvSpPr>
          <p:cNvPr id="104" name="Google Shape;104;p22"/>
          <p:cNvSpPr txBox="1">
            <a:spLocks noGrp="1"/>
          </p:cNvSpPr>
          <p:nvPr>
            <p:ph type="body" idx="1"/>
          </p:nvPr>
        </p:nvSpPr>
        <p:spPr>
          <a:xfrm>
            <a:off x="661178" y="1150045"/>
            <a:ext cx="7881571" cy="1114690"/>
          </a:xfrm>
          <a:prstGeom prst="rect">
            <a:avLst/>
          </a:prstGeom>
        </p:spPr>
        <p:txBody>
          <a:bodyPr spcFirstLastPara="1" wrap="square" lIns="91425" tIns="91425" rIns="91425" bIns="91425" anchor="t" anchorCtr="0">
            <a:noAutofit/>
          </a:bodyPr>
          <a:lstStyle/>
          <a:p>
            <a:pPr marL="76200" indent="0">
              <a:buNone/>
            </a:pPr>
            <a:r>
              <a:rPr lang="en-US" sz="2800" i="1" dirty="0" smtClean="0">
                <a:latin typeface="Monotype Corsiva" panose="03010101010201010101" pitchFamily="66" charset="0"/>
              </a:rPr>
              <a:t>Open question:</a:t>
            </a:r>
          </a:p>
          <a:p>
            <a:pPr marL="76200" indent="0">
              <a:buNone/>
            </a:pPr>
            <a:endParaRPr lang="en-US" sz="2800" i="1" dirty="0">
              <a:latin typeface="Monotype Corsiva" panose="03010101010201010101" pitchFamily="66" charset="0"/>
            </a:endParaRPr>
          </a:p>
          <a:p>
            <a:pPr marL="76200" indent="0">
              <a:buNone/>
            </a:pPr>
            <a:endParaRPr lang="en-US" sz="2800" dirty="0">
              <a:latin typeface="Monotype Corsiva" panose="03010101010201010101" pitchFamily="66" charset="0"/>
            </a:endParaRPr>
          </a:p>
          <a:p>
            <a:pPr marL="0" lvl="0" indent="0" algn="l" rtl="0">
              <a:spcBef>
                <a:spcPts val="600"/>
              </a:spcBef>
              <a:spcAft>
                <a:spcPts val="0"/>
              </a:spcAft>
              <a:buNone/>
            </a:pPr>
            <a:endParaRPr sz="2800" dirty="0">
              <a:latin typeface="Monotype Corsiva" panose="03010101010201010101" pitchFamily="66" charset="0"/>
            </a:endParaRPr>
          </a:p>
        </p:txBody>
      </p:sp>
      <p:sp>
        <p:nvSpPr>
          <p:cNvPr id="5" name="Google Shape;104;p22"/>
          <p:cNvSpPr txBox="1">
            <a:spLocks/>
          </p:cNvSpPr>
          <p:nvPr/>
        </p:nvSpPr>
        <p:spPr>
          <a:xfrm>
            <a:off x="979992" y="2580002"/>
            <a:ext cx="7334668" cy="12583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tx1">
                    <a:lumMod val="75000"/>
                  </a:schemeClr>
                </a:solidFill>
                <a:latin typeface="Mistral" panose="03090702030407020403" pitchFamily="66" charset="0"/>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None/>
            </a:pPr>
            <a:r>
              <a:rPr lang="en-US" altLang="en-US" sz="2800" b="1" dirty="0">
                <a:solidFill>
                  <a:schemeClr val="accent1">
                    <a:lumMod val="75000"/>
                  </a:schemeClr>
                </a:solidFill>
                <a:latin typeface="Monotype Corsiva" panose="03010101010201010101" pitchFamily="66" charset="0"/>
              </a:rPr>
              <a:t>How do you feel and consider your collaboration in front of a computer using the computer?</a:t>
            </a:r>
            <a:endParaRPr lang="en-US" sz="2800" dirty="0">
              <a:latin typeface="Monotype Corsiva" panose="03010101010201010101" pitchFamily="66" charset="0"/>
            </a:endParaRPr>
          </a:p>
          <a:p>
            <a:pPr marL="0" indent="0">
              <a:buFont typeface="Source Sans Pro"/>
              <a:buNone/>
            </a:pPr>
            <a:endParaRPr lang="en-US" sz="2800" dirty="0">
              <a:latin typeface="Monotype Corsiva" panose="03010101010201010101" pitchFamily="66" charset="0"/>
            </a:endParaRPr>
          </a:p>
        </p:txBody>
      </p:sp>
    </p:spTree>
    <p:extLst>
      <p:ext uri="{BB962C8B-B14F-4D97-AF65-F5344CB8AC3E}">
        <p14:creationId xmlns:p14="http://schemas.microsoft.com/office/powerpoint/2010/main" val="12605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r>
              <a:rPr lang="en-US" altLang="en-US" sz="4400" b="1" dirty="0" smtClean="0">
                <a:latin typeface="Monotype Corsiva" panose="03010101010201010101" pitchFamily="66" charset="0"/>
              </a:rPr>
              <a:t>Stage 3</a:t>
            </a:r>
            <a:endParaRPr lang="en-US" altLang="en-US" sz="4400" b="1" dirty="0">
              <a:latin typeface="Monotype Corsiva" panose="03010101010201010101" pitchFamily="66" charset="0"/>
            </a:endParaRPr>
          </a:p>
        </p:txBody>
      </p:sp>
      <p:sp>
        <p:nvSpPr>
          <p:cNvPr id="104" name="Google Shape;104;p22"/>
          <p:cNvSpPr txBox="1">
            <a:spLocks noGrp="1"/>
          </p:cNvSpPr>
          <p:nvPr>
            <p:ph type="body" idx="1"/>
          </p:nvPr>
        </p:nvSpPr>
        <p:spPr>
          <a:xfrm>
            <a:off x="0" y="834778"/>
            <a:ext cx="9144000" cy="2886617"/>
          </a:xfrm>
          <a:prstGeom prst="rect">
            <a:avLst/>
          </a:prstGeom>
        </p:spPr>
        <p:txBody>
          <a:bodyPr spcFirstLastPara="1" wrap="square" lIns="91425" tIns="91425" rIns="91425" bIns="91425" anchor="t" anchorCtr="0">
            <a:noAutofit/>
          </a:bodyPr>
          <a:lstStyle/>
          <a:p>
            <a:pPr marL="0" indent="0" eaLnBrk="1" hangingPunct="1">
              <a:buNone/>
            </a:pPr>
            <a:r>
              <a:rPr lang="en-US" b="1" dirty="0" smtClean="0">
                <a:solidFill>
                  <a:schemeClr val="bg2"/>
                </a:solidFill>
                <a:latin typeface="Monotype Corsiva" panose="03010101010201010101" pitchFamily="66" charset="0"/>
              </a:rPr>
              <a:t>Identification </a:t>
            </a:r>
            <a:r>
              <a:rPr lang="en-US" b="1" dirty="0">
                <a:solidFill>
                  <a:schemeClr val="bg2"/>
                </a:solidFill>
                <a:latin typeface="Monotype Corsiva" panose="03010101010201010101" pitchFamily="66" charset="0"/>
              </a:rPr>
              <a:t>of the points </a:t>
            </a:r>
            <a:r>
              <a:rPr lang="en-US" b="1" dirty="0" smtClean="0">
                <a:solidFill>
                  <a:schemeClr val="bg2"/>
                </a:solidFill>
                <a:latin typeface="Monotype Corsiva" panose="03010101010201010101" pitchFamily="66" charset="0"/>
              </a:rPr>
              <a:t>of view – specification of the critical questions</a:t>
            </a:r>
          </a:p>
          <a:p>
            <a:pPr marL="287338" indent="-287338" eaLnBrk="1" hangingPunct="1"/>
            <a:endParaRPr lang="en-US" altLang="en-US" b="1" dirty="0">
              <a:solidFill>
                <a:schemeClr val="bg2"/>
              </a:solidFill>
              <a:latin typeface="Monotype Corsiva" panose="03010101010201010101" pitchFamily="66" charset="0"/>
            </a:endParaRPr>
          </a:p>
          <a:p>
            <a:pPr marL="76200" indent="0">
              <a:buNone/>
            </a:pPr>
            <a:r>
              <a:rPr lang="en-US" dirty="0" smtClean="0">
                <a:latin typeface="Monotype Corsiva" panose="03010101010201010101" pitchFamily="66" charset="0"/>
              </a:rPr>
              <a:t>The educator </a:t>
            </a:r>
            <a:r>
              <a:rPr lang="en-US" dirty="0">
                <a:latin typeface="Monotype Corsiva" panose="03010101010201010101" pitchFamily="66" charset="0"/>
              </a:rPr>
              <a:t>examines the participants’ suggestions and discusses with them the points of view that should be holistically and critically approached in order to re-assess the taken for granted assumptions. A number of critical questions are defined. The group discusses the order of the examination of the points of view as well as identifies the aspects of the first one that should be examined.</a:t>
            </a:r>
          </a:p>
          <a:p>
            <a:pPr marL="0" indent="0" eaLnBrk="1" hangingPunct="1">
              <a:buNone/>
            </a:pPr>
            <a:r>
              <a:rPr lang="el-GR" altLang="en-US" b="1" dirty="0">
                <a:solidFill>
                  <a:srgbClr val="FF0000"/>
                </a:solidFill>
                <a:latin typeface="Monotype Corsiva" panose="03010101010201010101" pitchFamily="66" charset="0"/>
              </a:rPr>
              <a:t/>
            </a:r>
            <a:br>
              <a:rPr lang="el-GR" altLang="en-US" b="1" dirty="0">
                <a:solidFill>
                  <a:srgbClr val="FF0000"/>
                </a:solidFill>
                <a:latin typeface="Monotype Corsiva" panose="03010101010201010101" pitchFamily="66" charset="0"/>
              </a:rPr>
            </a:br>
            <a:r>
              <a:rPr lang="el-GR" altLang="en-US" sz="2800" b="1" dirty="0">
                <a:solidFill>
                  <a:srgbClr val="FF0000"/>
                </a:solidFill>
                <a:latin typeface="Monotype Corsiva" panose="03010101010201010101" pitchFamily="66" charset="0"/>
              </a:rPr>
              <a:t/>
            </a:r>
            <a:br>
              <a:rPr lang="el-GR" altLang="en-US" sz="2800" b="1" dirty="0">
                <a:solidFill>
                  <a:srgbClr val="FF0000"/>
                </a:solidFill>
                <a:latin typeface="Monotype Corsiva" panose="03010101010201010101" pitchFamily="66" charset="0"/>
              </a:rPr>
            </a:br>
            <a:endParaRPr sz="2800" dirty="0">
              <a:latin typeface="Monotype Corsiva" panose="03010101010201010101" pitchFamily="66" charset="0"/>
            </a:endParaRPr>
          </a:p>
        </p:txBody>
      </p:sp>
    </p:spTree>
    <p:extLst>
      <p:ext uri="{BB962C8B-B14F-4D97-AF65-F5344CB8AC3E}">
        <p14:creationId xmlns:p14="http://schemas.microsoft.com/office/powerpoint/2010/main" val="346473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r>
              <a:rPr lang="en-US" altLang="en-US" sz="4400" b="1" dirty="0" smtClean="0">
                <a:latin typeface="Monotype Corsiva" panose="03010101010201010101" pitchFamily="66" charset="0"/>
              </a:rPr>
              <a:t>Stage 3</a:t>
            </a:r>
            <a:endParaRPr lang="en-US" altLang="en-US" sz="4400" b="1" dirty="0">
              <a:latin typeface="Monotype Corsiva" panose="03010101010201010101" pitchFamily="66" charset="0"/>
            </a:endParaRPr>
          </a:p>
        </p:txBody>
      </p:sp>
      <p:sp>
        <p:nvSpPr>
          <p:cNvPr id="104" name="Google Shape;104;p22"/>
          <p:cNvSpPr txBox="1">
            <a:spLocks noGrp="1"/>
          </p:cNvSpPr>
          <p:nvPr>
            <p:ph type="body" idx="1"/>
          </p:nvPr>
        </p:nvSpPr>
        <p:spPr>
          <a:xfrm>
            <a:off x="0" y="792246"/>
            <a:ext cx="9144000" cy="4236954"/>
          </a:xfrm>
          <a:prstGeom prst="rect">
            <a:avLst/>
          </a:prstGeom>
        </p:spPr>
        <p:txBody>
          <a:bodyPr spcFirstLastPara="1" wrap="square" lIns="91425" tIns="91425" rIns="91425" bIns="91425" anchor="t" anchorCtr="0">
            <a:noAutofit/>
          </a:bodyPr>
          <a:lstStyle/>
          <a:p>
            <a:pPr marL="0" indent="0" eaLnBrk="1" hangingPunct="1">
              <a:buNone/>
            </a:pPr>
            <a:r>
              <a:rPr lang="en-US" b="1" dirty="0" smtClean="0">
                <a:solidFill>
                  <a:schemeClr val="bg2"/>
                </a:solidFill>
                <a:latin typeface="Monotype Corsiva" panose="03010101010201010101" pitchFamily="66" charset="0"/>
              </a:rPr>
              <a:t>Identification </a:t>
            </a:r>
            <a:r>
              <a:rPr lang="en-US" b="1" dirty="0">
                <a:solidFill>
                  <a:schemeClr val="bg2"/>
                </a:solidFill>
                <a:latin typeface="Monotype Corsiva" panose="03010101010201010101" pitchFamily="66" charset="0"/>
              </a:rPr>
              <a:t>of the points </a:t>
            </a:r>
            <a:r>
              <a:rPr lang="en-US" b="1" dirty="0" smtClean="0">
                <a:solidFill>
                  <a:schemeClr val="bg2"/>
                </a:solidFill>
                <a:latin typeface="Monotype Corsiva" panose="03010101010201010101" pitchFamily="66" charset="0"/>
              </a:rPr>
              <a:t>of view – specification of the critical questions</a:t>
            </a:r>
          </a:p>
          <a:p>
            <a:pPr marL="0" indent="0" eaLnBrk="1" hangingPunct="1">
              <a:buNone/>
            </a:pPr>
            <a:r>
              <a:rPr lang="en-US" altLang="en-US" b="1" dirty="0" smtClean="0">
                <a:solidFill>
                  <a:schemeClr val="bg2"/>
                </a:solidFill>
                <a:latin typeface="Monotype Corsiva" panose="03010101010201010101" pitchFamily="66" charset="0"/>
              </a:rPr>
              <a:t>Subtopics</a:t>
            </a:r>
            <a:r>
              <a:rPr lang="el-GR" altLang="en-US" b="1" dirty="0" smtClean="0">
                <a:solidFill>
                  <a:schemeClr val="bg2"/>
                </a:solidFill>
                <a:latin typeface="Monotype Corsiva" panose="03010101010201010101" pitchFamily="66" charset="0"/>
              </a:rPr>
              <a:t>:</a:t>
            </a:r>
            <a:r>
              <a:rPr lang="el-GR" altLang="en-US" b="1" dirty="0" smtClean="0">
                <a:solidFill>
                  <a:srgbClr val="FF0000"/>
                </a:solidFill>
                <a:latin typeface="Monotype Corsiva" panose="03010101010201010101" pitchFamily="66" charset="0"/>
              </a:rPr>
              <a:t> </a:t>
            </a:r>
            <a:r>
              <a:rPr lang="el-GR" altLang="en-US" sz="2800" b="1" dirty="0">
                <a:solidFill>
                  <a:srgbClr val="FF0000"/>
                </a:solidFill>
                <a:latin typeface="Monotype Corsiva" panose="03010101010201010101" pitchFamily="66" charset="0"/>
              </a:rPr>
              <a:t/>
            </a:r>
            <a:br>
              <a:rPr lang="el-GR" altLang="en-US" sz="2800" b="1" dirty="0">
                <a:solidFill>
                  <a:srgbClr val="FF0000"/>
                </a:solidFill>
                <a:latin typeface="Monotype Corsiva" panose="03010101010201010101" pitchFamily="66" charset="0"/>
              </a:rPr>
            </a:br>
            <a:r>
              <a:rPr lang="en-US" altLang="en-US" sz="2800" b="1" dirty="0" smtClean="0">
                <a:solidFill>
                  <a:srgbClr val="FF0000"/>
                </a:solidFill>
                <a:latin typeface="Monotype Corsiva" panose="03010101010201010101" pitchFamily="66" charset="0"/>
              </a:rPr>
              <a:t>  </a:t>
            </a:r>
            <a:r>
              <a:rPr lang="en-US" altLang="en-US" b="1" dirty="0" smtClean="0">
                <a:solidFill>
                  <a:schemeClr val="accent1">
                    <a:lumMod val="75000"/>
                  </a:schemeClr>
                </a:solidFill>
                <a:latin typeface="Monotype Corsiva" panose="03010101010201010101" pitchFamily="66" charset="0"/>
              </a:rPr>
              <a:t>The communication in front of the computer </a:t>
            </a:r>
          </a:p>
          <a:p>
            <a:pPr marL="169863" indent="0" eaLnBrk="1" hangingPunct="1">
              <a:buNone/>
            </a:pPr>
            <a:r>
              <a:rPr lang="en-US" altLang="en-US" b="1" dirty="0" smtClean="0">
                <a:solidFill>
                  <a:schemeClr val="accent1">
                    <a:lumMod val="75000"/>
                  </a:schemeClr>
                </a:solidFill>
                <a:latin typeface="Monotype Corsiva" panose="03010101010201010101" pitchFamily="66" charset="0"/>
              </a:rPr>
              <a:t>The contribution of group members</a:t>
            </a:r>
            <a:r>
              <a:rPr lang="el-GR" altLang="en-US" b="1" dirty="0" smtClean="0">
                <a:solidFill>
                  <a:schemeClr val="accent1">
                    <a:lumMod val="75000"/>
                  </a:schemeClr>
                </a:solidFill>
                <a:latin typeface="Monotype Corsiva" panose="03010101010201010101" pitchFamily="66" charset="0"/>
              </a:rPr>
              <a:t> </a:t>
            </a:r>
            <a:endParaRPr lang="en-US" altLang="en-US" b="1" dirty="0" smtClean="0">
              <a:solidFill>
                <a:schemeClr val="accent1">
                  <a:lumMod val="75000"/>
                </a:schemeClr>
              </a:solidFill>
              <a:latin typeface="Monotype Corsiva" panose="03010101010201010101" pitchFamily="66" charset="0"/>
            </a:endParaRPr>
          </a:p>
          <a:p>
            <a:pPr marL="0" indent="0" eaLnBrk="1" hangingPunct="1">
              <a:buNone/>
            </a:pPr>
            <a:r>
              <a:rPr lang="en-US" altLang="en-US" b="1" dirty="0" smtClean="0">
                <a:solidFill>
                  <a:schemeClr val="bg2"/>
                </a:solidFill>
                <a:latin typeface="Monotype Corsiva" panose="03010101010201010101" pitchFamily="66" charset="0"/>
              </a:rPr>
              <a:t>Critical </a:t>
            </a:r>
            <a:r>
              <a:rPr lang="en-US" altLang="en-US" b="1" dirty="0">
                <a:solidFill>
                  <a:schemeClr val="bg2"/>
                </a:solidFill>
                <a:latin typeface="Monotype Corsiva" panose="03010101010201010101" pitchFamily="66" charset="0"/>
              </a:rPr>
              <a:t>questions</a:t>
            </a:r>
            <a:r>
              <a:rPr lang="en-US" altLang="en-US" b="1" dirty="0">
                <a:solidFill>
                  <a:schemeClr val="bg2"/>
                </a:solidFill>
                <a:latin typeface="Monotype Corsiva" panose="03010101010201010101" pitchFamily="66" charset="0"/>
              </a:rPr>
              <a:t>: </a:t>
            </a:r>
            <a:endParaRPr lang="en-US" altLang="en-US" b="1" dirty="0" smtClean="0">
              <a:solidFill>
                <a:schemeClr val="bg2"/>
              </a:solidFill>
              <a:latin typeface="Monotype Corsiva" panose="03010101010201010101" pitchFamily="66" charset="0"/>
            </a:endParaRPr>
          </a:p>
          <a:p>
            <a:pPr marL="169863" indent="0">
              <a:buNone/>
            </a:pPr>
            <a:r>
              <a:rPr lang="en-US" b="1" dirty="0">
                <a:solidFill>
                  <a:schemeClr val="accent1">
                    <a:lumMod val="75000"/>
                  </a:schemeClr>
                </a:solidFill>
                <a:latin typeface="Monotype Corsiva" panose="03010101010201010101" pitchFamily="66" charset="0"/>
              </a:rPr>
              <a:t>1st. Why and how does the computer affect the communication of group members when they "collaborate"?</a:t>
            </a:r>
          </a:p>
          <a:p>
            <a:pPr marL="169863" indent="0">
              <a:buNone/>
            </a:pPr>
            <a:r>
              <a:rPr lang="en-US" b="1" dirty="0">
                <a:solidFill>
                  <a:schemeClr val="accent1">
                    <a:lumMod val="75000"/>
                  </a:schemeClr>
                </a:solidFill>
                <a:latin typeface="Monotype Corsiva" panose="03010101010201010101" pitchFamily="66" charset="0"/>
              </a:rPr>
              <a:t>2nd. How do I act and how do I consider my involvement in group's work?</a:t>
            </a:r>
            <a:r>
              <a:rPr lang="el-GR" altLang="en-US" b="1" dirty="0">
                <a:solidFill>
                  <a:schemeClr val="accent1">
                    <a:lumMod val="75000"/>
                  </a:schemeClr>
                </a:solidFill>
                <a:latin typeface="Monotype Corsiva" panose="03010101010201010101" pitchFamily="66" charset="0"/>
              </a:rPr>
              <a:t/>
            </a:r>
            <a:br>
              <a:rPr lang="el-GR" altLang="en-US" b="1" dirty="0">
                <a:solidFill>
                  <a:schemeClr val="accent1">
                    <a:lumMod val="75000"/>
                  </a:schemeClr>
                </a:solidFill>
                <a:latin typeface="Monotype Corsiva" panose="03010101010201010101" pitchFamily="66" charset="0"/>
              </a:rPr>
            </a:br>
            <a:r>
              <a:rPr lang="el-GR" altLang="en-US" b="1" dirty="0">
                <a:solidFill>
                  <a:srgbClr val="FF0000"/>
                </a:solidFill>
                <a:latin typeface="Monotype Corsiva" panose="03010101010201010101" pitchFamily="66" charset="0"/>
              </a:rPr>
              <a:t/>
            </a:r>
            <a:br>
              <a:rPr lang="el-GR" altLang="en-US" b="1" dirty="0">
                <a:solidFill>
                  <a:srgbClr val="FF0000"/>
                </a:solidFill>
                <a:latin typeface="Monotype Corsiva" panose="03010101010201010101" pitchFamily="66" charset="0"/>
              </a:rPr>
            </a:br>
            <a:r>
              <a:rPr lang="el-GR" altLang="en-US" sz="2800" b="1" dirty="0">
                <a:solidFill>
                  <a:srgbClr val="FF0000"/>
                </a:solidFill>
                <a:latin typeface="Monotype Corsiva" panose="03010101010201010101" pitchFamily="66" charset="0"/>
              </a:rPr>
              <a:t/>
            </a:r>
            <a:br>
              <a:rPr lang="el-GR" altLang="en-US" sz="2800" b="1" dirty="0">
                <a:solidFill>
                  <a:srgbClr val="FF0000"/>
                </a:solidFill>
                <a:latin typeface="Monotype Corsiva" panose="03010101010201010101" pitchFamily="66" charset="0"/>
              </a:rPr>
            </a:br>
            <a:endParaRPr sz="2800" dirty="0">
              <a:latin typeface="Monotype Corsiva" panose="03010101010201010101" pitchFamily="66" charset="0"/>
            </a:endParaRPr>
          </a:p>
        </p:txBody>
      </p:sp>
    </p:spTree>
    <p:extLst>
      <p:ext uri="{BB962C8B-B14F-4D97-AF65-F5344CB8AC3E}">
        <p14:creationId xmlns:p14="http://schemas.microsoft.com/office/powerpoint/2010/main" val="475449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r>
              <a:rPr lang="en-US" altLang="en-US" sz="4400" b="1" dirty="0" smtClean="0">
                <a:latin typeface="Monotype Corsiva" panose="03010101010201010101" pitchFamily="66" charset="0"/>
              </a:rPr>
              <a:t>Stage 4</a:t>
            </a:r>
            <a:endParaRPr lang="en-US" altLang="en-US" sz="4400" b="1" dirty="0">
              <a:latin typeface="Monotype Corsiva" panose="03010101010201010101" pitchFamily="66" charset="0"/>
            </a:endParaRPr>
          </a:p>
        </p:txBody>
      </p:sp>
      <p:sp>
        <p:nvSpPr>
          <p:cNvPr id="104" name="Google Shape;104;p22"/>
          <p:cNvSpPr txBox="1">
            <a:spLocks noGrp="1"/>
          </p:cNvSpPr>
          <p:nvPr>
            <p:ph type="body" idx="1"/>
          </p:nvPr>
        </p:nvSpPr>
        <p:spPr>
          <a:xfrm>
            <a:off x="0" y="834778"/>
            <a:ext cx="9144000" cy="3917975"/>
          </a:xfrm>
          <a:prstGeom prst="rect">
            <a:avLst/>
          </a:prstGeom>
        </p:spPr>
        <p:txBody>
          <a:bodyPr spcFirstLastPara="1" wrap="square" lIns="91425" tIns="91425" rIns="91425" bIns="91425" anchor="t" anchorCtr="0">
            <a:noAutofit/>
          </a:bodyPr>
          <a:lstStyle/>
          <a:p>
            <a:pPr marL="0" indent="0" eaLnBrk="1" hangingPunct="1">
              <a:spcBef>
                <a:spcPts val="1200"/>
              </a:spcBef>
              <a:buNone/>
            </a:pPr>
            <a:r>
              <a:rPr lang="en-US" sz="2800" b="1" dirty="0">
                <a:solidFill>
                  <a:schemeClr val="bg2"/>
                </a:solidFill>
                <a:latin typeface="Monotype Corsiva" panose="03010101010201010101" pitchFamily="66" charset="0"/>
              </a:rPr>
              <a:t>Identification of artworks </a:t>
            </a:r>
            <a:r>
              <a:rPr lang="el-GR" sz="2800" b="1" dirty="0">
                <a:solidFill>
                  <a:schemeClr val="bg2"/>
                </a:solidFill>
                <a:latin typeface="Monotype Corsiva" panose="03010101010201010101" pitchFamily="66" charset="0"/>
              </a:rPr>
              <a:t>&amp; </a:t>
            </a:r>
            <a:r>
              <a:rPr lang="en-US" sz="2800" b="1" dirty="0">
                <a:solidFill>
                  <a:schemeClr val="bg2"/>
                </a:solidFill>
                <a:latin typeface="Monotype Corsiva" panose="03010101010201010101" pitchFamily="66" charset="0"/>
              </a:rPr>
              <a:t>Relation to critical </a:t>
            </a:r>
            <a:r>
              <a:rPr lang="en-US" sz="2800" b="1" dirty="0" smtClean="0">
                <a:solidFill>
                  <a:schemeClr val="bg2"/>
                </a:solidFill>
                <a:latin typeface="Monotype Corsiva" panose="03010101010201010101" pitchFamily="66" charset="0"/>
              </a:rPr>
              <a:t>questions</a:t>
            </a:r>
          </a:p>
          <a:p>
            <a:pPr marL="0" indent="0" eaLnBrk="1" hangingPunct="1">
              <a:spcBef>
                <a:spcPts val="1200"/>
              </a:spcBef>
              <a:buNone/>
            </a:pPr>
            <a:r>
              <a:rPr lang="en-US" altLang="en-US" sz="2800" dirty="0" smtClean="0">
                <a:latin typeface="Monotype Corsiva" panose="03010101010201010101" pitchFamily="66" charset="0"/>
              </a:rPr>
              <a:t>T</a:t>
            </a:r>
            <a:r>
              <a:rPr lang="en-US" sz="2800" dirty="0" smtClean="0">
                <a:latin typeface="Monotype Corsiva" panose="03010101010201010101" pitchFamily="66" charset="0"/>
              </a:rPr>
              <a:t>he </a:t>
            </a:r>
            <a:r>
              <a:rPr lang="en-US" sz="2800" dirty="0">
                <a:latin typeface="Monotype Corsiva" panose="03010101010201010101" pitchFamily="66" charset="0"/>
              </a:rPr>
              <a:t>educator identifies several artworks which could serve as stimuli for the elaboration of the various aspects of the point of view at hand (the meanings of the artworks have to be related to the aspects). In another version of the stage the participants may suggest various artworks which may be incorporated in the learning process. The teacher may formulate an array which interrelates the chosen artworks with the critical questions.</a:t>
            </a:r>
            <a:endParaRPr sz="2800" dirty="0">
              <a:latin typeface="Monotype Corsiva" panose="03010101010201010101" pitchFamily="66" charset="0"/>
            </a:endParaRPr>
          </a:p>
        </p:txBody>
      </p:sp>
    </p:spTree>
    <p:extLst>
      <p:ext uri="{BB962C8B-B14F-4D97-AF65-F5344CB8AC3E}">
        <p14:creationId xmlns:p14="http://schemas.microsoft.com/office/powerpoint/2010/main" val="143661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imon template">
  <a:themeElements>
    <a:clrScheme name="Custom 347">
      <a:dk1>
        <a:srgbClr val="2C343B"/>
      </a:dk1>
      <a:lt1>
        <a:srgbClr val="FFFFFF"/>
      </a:lt1>
      <a:dk2>
        <a:srgbClr val="859CB1"/>
      </a:dk2>
      <a:lt2>
        <a:srgbClr val="F0F3F5"/>
      </a:lt2>
      <a:accent1>
        <a:srgbClr val="0198AD"/>
      </a:accent1>
      <a:accent2>
        <a:srgbClr val="BDE4EA"/>
      </a:accent2>
      <a:accent3>
        <a:srgbClr val="FE344D"/>
      </a:accent3>
      <a:accent4>
        <a:srgbClr val="FE7F8F"/>
      </a:accent4>
      <a:accent5>
        <a:srgbClr val="F5A500"/>
      </a:accent5>
      <a:accent6>
        <a:srgbClr val="2C343B"/>
      </a:accent6>
      <a:hlink>
        <a:srgbClr val="2C343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756</Words>
  <Application>Microsoft Office PowerPoint</Application>
  <PresentationFormat>On-screen Show (16:9)</PresentationFormat>
  <Paragraphs>73</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Permanent Marker</vt:lpstr>
      <vt:lpstr>Mistral</vt:lpstr>
      <vt:lpstr>Arial</vt:lpstr>
      <vt:lpstr>Source Sans Pro</vt:lpstr>
      <vt:lpstr>Monotype Corsiva</vt:lpstr>
      <vt:lpstr>Calibri</vt:lpstr>
      <vt:lpstr>Webdings</vt:lpstr>
      <vt:lpstr>Timon template</vt:lpstr>
      <vt:lpstr>Educating through Art</vt:lpstr>
      <vt:lpstr>Transformative learning</vt:lpstr>
      <vt:lpstr>Transformative learning</vt:lpstr>
      <vt:lpstr>Stage 1</vt:lpstr>
      <vt:lpstr>Stage 2</vt:lpstr>
      <vt:lpstr>Stage 2</vt:lpstr>
      <vt:lpstr>Stage 3</vt:lpstr>
      <vt:lpstr>Stage 3</vt:lpstr>
      <vt:lpstr>Stage 4</vt:lpstr>
      <vt:lpstr>Stage 4</vt:lpstr>
      <vt:lpstr>Stage 5</vt:lpstr>
      <vt:lpstr>Perkins’ phases for the systematic observation of artworks</vt:lpstr>
      <vt:lpstr>Why and how does the computer affect the communication of group members when they "collaborate"?</vt:lpstr>
      <vt:lpstr>PowerPoint Presentation</vt:lpstr>
      <vt:lpstr>PowerPoint Presentation</vt:lpstr>
      <vt:lpstr>PowerPoint Presentation</vt:lpstr>
      <vt:lpstr>Stage 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ritsa</dc:creator>
  <cp:lastModifiedBy>a</cp:lastModifiedBy>
  <cp:revision>14</cp:revision>
  <dcterms:modified xsi:type="dcterms:W3CDTF">2020-10-28T15:27:48Z</dcterms:modified>
</cp:coreProperties>
</file>