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1"/>
  </p:notesMasterIdLst>
  <p:sldIdLst>
    <p:sldId id="256" r:id="rId2"/>
    <p:sldId id="285" r:id="rId3"/>
    <p:sldId id="295" r:id="rId4"/>
    <p:sldId id="298" r:id="rId5"/>
    <p:sldId id="299" r:id="rId6"/>
    <p:sldId id="260" r:id="rId7"/>
    <p:sldId id="292" r:id="rId8"/>
    <p:sldId id="296" r:id="rId9"/>
    <p:sldId id="297" r:id="rId10"/>
  </p:sldIdLst>
  <p:sldSz cx="9144000" cy="5143500" type="screen16x9"/>
  <p:notesSz cx="6858000" cy="9144000"/>
  <p:embeddedFontLst>
    <p:embeddedFont>
      <p:font typeface="Monotype Corsiva" panose="03010101010201010101" pitchFamily="66" charset="0"/>
      <p:italic r:id="rId12"/>
    </p:embeddedFont>
    <p:embeddedFont>
      <p:font typeface="Permanent Marker" panose="020B0604020202020204" charset="0"/>
      <p:regular r:id="rId13"/>
    </p:embeddedFont>
    <p:embeddedFont>
      <p:font typeface="Source Sans Pro" panose="020B0604020202020204" charset="0"/>
      <p:regular r:id="rId14"/>
      <p:bold r:id="rId15"/>
      <p:italic r:id="rId16"/>
      <p:boldItalic r:id="rId17"/>
    </p:embeddedFont>
    <p:embeddedFont>
      <p:font typeface="Mistral" panose="03090702030407020403" pitchFamily="66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B97D95-9DC1-48A7-9674-A507E507A90F}">
  <a:tblStyle styleId="{90B97D95-9DC1-48A7-9674-A507E507A9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415" autoAdjust="0"/>
    <p:restoredTop sz="86397" autoAdjust="0"/>
  </p:normalViewPr>
  <p:slideViewPr>
    <p:cSldViewPr snapToGrid="0">
      <p:cViewPr varScale="1">
        <p:scale>
          <a:sx n="77" d="100"/>
          <a:sy n="77" d="100"/>
        </p:scale>
        <p:origin x="77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1162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87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42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35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433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50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05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48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804800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82201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ed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ue">
  <p:cSld name="TITLE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yellow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1" name="Google Shape;31;p8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5" name="Google Shape;35;p9"/>
          <p:cNvSpPr txBox="1"/>
          <p:nvPr/>
        </p:nvSpPr>
        <p:spPr>
          <a:xfrm>
            <a:off x="3593400" y="99212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bg1"/>
                </a:solidFill>
                <a:latin typeface="Mistral" panose="03090702030407020403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>
                <a:solidFill>
                  <a:schemeClr val="tx1">
                    <a:lumMod val="75000"/>
                  </a:schemeClr>
                </a:solidFill>
                <a:latin typeface="Mistral" panose="03090702030407020403" pitchFamily="66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otype Corsiva" panose="03010101010201010101" pitchFamily="66" charset="0"/>
              </a:rPr>
              <a:t>Collaboration in </a:t>
            </a:r>
            <a:br>
              <a:rPr lang="en-US" dirty="0" smtClean="0">
                <a:latin typeface="Monotype Corsiva" panose="03010101010201010101" pitchFamily="66" charset="0"/>
              </a:rPr>
            </a:br>
            <a:r>
              <a:rPr lang="en-US" dirty="0" smtClean="0">
                <a:latin typeface="Monotype Corsiva" panose="03010101010201010101" pitchFamily="66" charset="0"/>
              </a:rPr>
              <a:t>Informatics lessons</a:t>
            </a:r>
            <a:endParaRPr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altLang="en-US" sz="4400" b="1" dirty="0">
              <a:latin typeface="Monotype Corsiva" panose="03010101010201010101" pitchFamily="66" charset="0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0" y="1150045"/>
            <a:ext cx="9144000" cy="1298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en-US" altLang="en-US" sz="2800" dirty="0" smtClean="0">
                <a:latin typeface="Monotype Corsiva" panose="03010101010201010101" pitchFamily="66" charset="0"/>
              </a:rPr>
              <a:t>Please </a:t>
            </a:r>
            <a:r>
              <a:rPr lang="en-US" altLang="en-US" sz="2800" dirty="0">
                <a:latin typeface="Monotype Corsiva" panose="03010101010201010101" pitchFamily="66" charset="0"/>
              </a:rPr>
              <a:t>send </a:t>
            </a:r>
            <a:r>
              <a:rPr lang="en-US" altLang="en-US" sz="2800" dirty="0" smtClean="0">
                <a:latin typeface="Monotype Corsiva" panose="03010101010201010101" pitchFamily="66" charset="0"/>
              </a:rPr>
              <a:t>your answer to the following question by </a:t>
            </a:r>
            <a:r>
              <a:rPr lang="en-US" altLang="en-US" sz="2800" dirty="0">
                <a:latin typeface="Monotype Corsiva" panose="03010101010201010101" pitchFamily="66" charset="0"/>
              </a:rPr>
              <a:t>email</a:t>
            </a:r>
            <a:endParaRPr lang="el-GR" altLang="en-US" sz="2800" dirty="0" smtClean="0">
              <a:latin typeface="Monotype Corsiva" panose="03010101010201010101" pitchFamily="66" charset="0"/>
            </a:endParaRPr>
          </a:p>
          <a:p>
            <a:pPr marL="76200" indent="0" eaLnBrk="1" hangingPunct="1">
              <a:buNone/>
            </a:pPr>
            <a:r>
              <a:rPr lang="el-GR" altLang="en-US" sz="2800" b="1" dirty="0">
                <a:solidFill>
                  <a:schemeClr val="bg2"/>
                </a:solidFill>
                <a:latin typeface="Monotype Corsiva" panose="03010101010201010101" pitchFamily="66" charset="0"/>
              </a:rPr>
              <a:t/>
            </a:r>
            <a:br>
              <a:rPr lang="el-GR" altLang="en-US" sz="2800" b="1" dirty="0">
                <a:solidFill>
                  <a:schemeClr val="bg2"/>
                </a:solidFill>
                <a:latin typeface="Monotype Corsiva" panose="03010101010201010101" pitchFamily="66" charset="0"/>
              </a:rPr>
            </a:br>
            <a:endParaRPr sz="2800" dirty="0">
              <a:latin typeface="Monotype Corsiva" panose="03010101010201010101" pitchFamily="66" charset="0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250731" y="2673177"/>
            <a:ext cx="6915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How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do you feel and consider your collaboration in front of a computer </a:t>
            </a: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using the computer?</a:t>
            </a:r>
            <a:endParaRPr lang="en-US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2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700" y="1200150"/>
            <a:ext cx="6731491" cy="2676111"/>
          </a:xfrm>
        </p:spPr>
        <p:txBody>
          <a:bodyPr/>
          <a:lstStyle/>
          <a:p>
            <a:pPr marL="76200" indent="0">
              <a:buNone/>
            </a:pPr>
            <a:r>
              <a:rPr lang="en-US" dirty="0" smtClean="0">
                <a:latin typeface="Monotype Corsiva" panose="03010101010201010101" pitchFamily="66" charset="0"/>
              </a:rPr>
              <a:t>Watch closely the following artworks and express your feelings, what do you see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147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103;p22"/>
          <p:cNvSpPr txBox="1">
            <a:spLocks/>
          </p:cNvSpPr>
          <p:nvPr/>
        </p:nvSpPr>
        <p:spPr>
          <a:xfrm>
            <a:off x="0" y="310563"/>
            <a:ext cx="4670986" cy="215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622"/>
            <a:ext cx="1112864" cy="917144"/>
          </a:xfrm>
        </p:spPr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1</a:t>
            </a:r>
            <a:r>
              <a:rPr lang="en-US" baseline="30000" dirty="0" smtClean="0">
                <a:latin typeface="Monotype Corsiva" panose="03010101010201010101" pitchFamily="66" charset="0"/>
              </a:rPr>
              <a:t>st</a:t>
            </a:r>
            <a:r>
              <a:rPr lang="en-US" dirty="0" smtClean="0">
                <a:latin typeface="Monotype Corsiva" panose="03010101010201010101" pitchFamily="66" charset="0"/>
              </a:rPr>
              <a:t> </a:t>
            </a:r>
            <a:endParaRPr lang="en-US" dirty="0">
              <a:latin typeface="Monotype Corsiva" panose="03010101010201010101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064" y="0"/>
            <a:ext cx="6003872" cy="51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" name="Google Shape;103;p22"/>
          <p:cNvSpPr txBox="1">
            <a:spLocks/>
          </p:cNvSpPr>
          <p:nvPr/>
        </p:nvSpPr>
        <p:spPr>
          <a:xfrm>
            <a:off x="0" y="310563"/>
            <a:ext cx="4670986" cy="215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622"/>
            <a:ext cx="1112864" cy="917144"/>
          </a:xfrm>
        </p:spPr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2</a:t>
            </a:r>
            <a:r>
              <a:rPr lang="en-US" baseline="30000" dirty="0" smtClean="0">
                <a:latin typeface="Monotype Corsiva" panose="03010101010201010101" pitchFamily="66" charset="0"/>
              </a:rPr>
              <a:t>nd</a:t>
            </a:r>
            <a:r>
              <a:rPr lang="en-US" dirty="0" smtClean="0">
                <a:latin typeface="Monotype Corsiva" panose="03010101010201010101" pitchFamily="66" charset="0"/>
              </a:rPr>
              <a:t> </a:t>
            </a:r>
            <a:endParaRPr lang="en-US" dirty="0">
              <a:latin typeface="Monotype Corsiva" panose="03010101010201010101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283" y="0"/>
            <a:ext cx="44794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5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769686" y="345845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altLang="en-US" dirty="0"/>
              <a:t> </a:t>
            </a:r>
            <a:endParaRPr lang="el-GR" altLang="en-US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0523" y="2388114"/>
            <a:ext cx="4282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chemeClr val="bg2"/>
                </a:solidFill>
                <a:latin typeface="Monotype Corsiva" panose="03010101010201010101" pitchFamily="66" charset="0"/>
                <a:ea typeface="Source Sans Pro"/>
                <a:cs typeface="Source Sans Pro"/>
                <a:sym typeface="Source Sans Pro"/>
              </a:rPr>
              <a:t>Video: Take the lead</a:t>
            </a:r>
            <a:endParaRPr lang="el-GR" altLang="en-US" sz="4000" b="1" dirty="0">
              <a:solidFill>
                <a:schemeClr val="bg2"/>
              </a:solidFill>
              <a:latin typeface="Monotype Corsiva" panose="03010101010201010101" pitchFamily="66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7867" y="2388114"/>
            <a:ext cx="1112864" cy="9171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solidFill>
                  <a:schemeClr val="lt1"/>
                </a:solidFill>
                <a:latin typeface="Monotype Corsiva" panose="03010101010201010101" pitchFamily="66" charset="0"/>
                <a:ea typeface="Permanent Marker"/>
                <a:cs typeface="Permanent Marker"/>
                <a:sym typeface="Permanent Marker"/>
              </a:rPr>
              <a:t>3</a:t>
            </a:r>
            <a:r>
              <a:rPr lang="en-US" sz="2400" baseline="30000" dirty="0" smtClean="0">
                <a:solidFill>
                  <a:schemeClr val="lt1"/>
                </a:solidFill>
                <a:latin typeface="Monotype Corsiva" panose="03010101010201010101" pitchFamily="66" charset="0"/>
                <a:ea typeface="Permanent Marker"/>
                <a:cs typeface="Permanent Marker"/>
                <a:sym typeface="Permanent Marker"/>
              </a:rPr>
              <a:t>rd</a:t>
            </a:r>
            <a:r>
              <a:rPr lang="en-US" sz="2400" dirty="0" smtClean="0">
                <a:solidFill>
                  <a:schemeClr val="lt1"/>
                </a:solidFill>
                <a:latin typeface="Monotype Corsiva" panose="03010101010201010101" pitchFamily="66" charset="0"/>
                <a:ea typeface="Permanent Marker"/>
                <a:cs typeface="Permanent Marker"/>
                <a:sym typeface="Permanent Marker"/>
              </a:rPr>
              <a:t> </a:t>
            </a:r>
            <a:endParaRPr lang="en-US" sz="2400" dirty="0">
              <a:solidFill>
                <a:schemeClr val="lt1"/>
              </a:solidFill>
              <a:latin typeface="Monotype Corsiva" panose="03010101010201010101" pitchFamily="66" charset="0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" name="Google Shape;103;p22"/>
          <p:cNvSpPr txBox="1">
            <a:spLocks/>
          </p:cNvSpPr>
          <p:nvPr/>
        </p:nvSpPr>
        <p:spPr>
          <a:xfrm>
            <a:off x="0" y="310563"/>
            <a:ext cx="4670986" cy="215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irc_mi" descr="http://ebooks.edu.gr/modules/ebook/show.php/DSDIM-D105/566/3695,16099/images/img1-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681" y="-17650"/>
            <a:ext cx="3748160" cy="51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622"/>
            <a:ext cx="1112864" cy="917144"/>
          </a:xfrm>
        </p:spPr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4</a:t>
            </a:r>
            <a:r>
              <a:rPr lang="en-US" baseline="30000" dirty="0" smtClean="0">
                <a:latin typeface="Monotype Corsiva" panose="03010101010201010101" pitchFamily="66" charset="0"/>
              </a:rPr>
              <a:t>th</a:t>
            </a:r>
            <a:r>
              <a:rPr lang="en-US" dirty="0" smtClean="0">
                <a:latin typeface="Monotype Corsiva" panose="03010101010201010101" pitchFamily="66" charset="0"/>
              </a:rPr>
              <a:t> </a:t>
            </a:r>
            <a:endParaRPr lang="en-US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6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altLang="en-US" sz="4400" b="1" dirty="0">
              <a:latin typeface="Monotype Corsiva" panose="03010101010201010101" pitchFamily="66" charset="0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0" y="1150045"/>
            <a:ext cx="9144000" cy="1298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en-US" altLang="en-US" sz="2800" dirty="0" smtClean="0">
                <a:latin typeface="Monotype Corsiva" panose="03010101010201010101" pitchFamily="66" charset="0"/>
              </a:rPr>
              <a:t>Please </a:t>
            </a:r>
            <a:r>
              <a:rPr lang="en-US" altLang="en-US" sz="2800" dirty="0">
                <a:latin typeface="Monotype Corsiva" panose="03010101010201010101" pitchFamily="66" charset="0"/>
              </a:rPr>
              <a:t>send </a:t>
            </a:r>
            <a:r>
              <a:rPr lang="en-US" altLang="en-US" sz="2800" dirty="0" smtClean="0">
                <a:latin typeface="Monotype Corsiva" panose="03010101010201010101" pitchFamily="66" charset="0"/>
              </a:rPr>
              <a:t>your answer to the following question by </a:t>
            </a:r>
            <a:r>
              <a:rPr lang="en-US" altLang="en-US" sz="2800" dirty="0">
                <a:latin typeface="Monotype Corsiva" panose="03010101010201010101" pitchFamily="66" charset="0"/>
              </a:rPr>
              <a:t>email</a:t>
            </a:r>
            <a:endParaRPr lang="el-GR" altLang="en-US" sz="2800" dirty="0" smtClean="0">
              <a:latin typeface="Monotype Corsiva" panose="03010101010201010101" pitchFamily="66" charset="0"/>
            </a:endParaRPr>
          </a:p>
          <a:p>
            <a:pPr marL="76200" indent="0" eaLnBrk="1" hangingPunct="1">
              <a:buNone/>
            </a:pPr>
            <a:r>
              <a:rPr lang="el-GR" altLang="en-US" sz="2800" b="1" dirty="0">
                <a:solidFill>
                  <a:schemeClr val="bg2"/>
                </a:solidFill>
                <a:latin typeface="Monotype Corsiva" panose="03010101010201010101" pitchFamily="66" charset="0"/>
              </a:rPr>
              <a:t/>
            </a:r>
            <a:br>
              <a:rPr lang="el-GR" altLang="en-US" sz="2800" b="1" dirty="0">
                <a:solidFill>
                  <a:schemeClr val="bg2"/>
                </a:solidFill>
                <a:latin typeface="Monotype Corsiva" panose="03010101010201010101" pitchFamily="66" charset="0"/>
              </a:rPr>
            </a:br>
            <a:endParaRPr sz="2800" dirty="0">
              <a:latin typeface="Monotype Corsiva" panose="03010101010201010101" pitchFamily="66" charset="0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250731" y="2673177"/>
            <a:ext cx="6915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How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do you feel and consider your collaboration in front of a computer </a:t>
            </a: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using the computer?</a:t>
            </a:r>
            <a:endParaRPr lang="en-US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8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3600" dirty="0" smtClean="0">
                <a:latin typeface="Monotype Corsiva" panose="03010101010201010101" pitchFamily="66" charset="0"/>
              </a:rPr>
              <a:t>Please express your impression </a:t>
            </a:r>
            <a:r>
              <a:rPr lang="en-US" sz="3600" dirty="0">
                <a:latin typeface="Monotype Corsiva" panose="03010101010201010101" pitchFamily="66" charset="0"/>
              </a:rPr>
              <a:t>of </a:t>
            </a:r>
            <a:r>
              <a:rPr lang="en-US" sz="3600" dirty="0" smtClean="0">
                <a:latin typeface="Monotype Corsiva" panose="03010101010201010101" pitchFamily="66" charset="0"/>
              </a:rPr>
              <a:t>this experience</a:t>
            </a:r>
            <a:endParaRPr lang="en-US" sz="3600" dirty="0">
              <a:latin typeface="Monotype Corsiva" panose="03010101010201010101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5524657"/>
      </p:ext>
    </p:extLst>
  </p:cSld>
  <p:clrMapOvr>
    <a:masterClrMapping/>
  </p:clrMapOvr>
</p:sld>
</file>

<file path=ppt/theme/theme1.xml><?xml version="1.0" encoding="utf-8"?>
<a:theme xmlns:a="http://schemas.openxmlformats.org/drawingml/2006/main" name="Timon template">
  <a:themeElements>
    <a:clrScheme name="Custom 347">
      <a:dk1>
        <a:srgbClr val="2C343B"/>
      </a:dk1>
      <a:lt1>
        <a:srgbClr val="FFFFFF"/>
      </a:lt1>
      <a:dk2>
        <a:srgbClr val="859CB1"/>
      </a:dk2>
      <a:lt2>
        <a:srgbClr val="F0F3F5"/>
      </a:lt2>
      <a:accent1>
        <a:srgbClr val="0198AD"/>
      </a:accent1>
      <a:accent2>
        <a:srgbClr val="BDE4EA"/>
      </a:accent2>
      <a:accent3>
        <a:srgbClr val="FE344D"/>
      </a:accent3>
      <a:accent4>
        <a:srgbClr val="FE7F8F"/>
      </a:accent4>
      <a:accent5>
        <a:srgbClr val="F5A500"/>
      </a:accent5>
      <a:accent6>
        <a:srgbClr val="2C343B"/>
      </a:accent6>
      <a:hlink>
        <a:srgbClr val="2C343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95</Words>
  <Application>Microsoft Office PowerPoint</Application>
  <PresentationFormat>On-screen Show (16:9)</PresentationFormat>
  <Paragraphs>23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Monotype Corsiva</vt:lpstr>
      <vt:lpstr>Permanent Marker</vt:lpstr>
      <vt:lpstr>Source Sans Pro</vt:lpstr>
      <vt:lpstr>Mistral</vt:lpstr>
      <vt:lpstr>Arial</vt:lpstr>
      <vt:lpstr>Timon template</vt:lpstr>
      <vt:lpstr>Collaboration in  Informatics lessons</vt:lpstr>
      <vt:lpstr>PowerPoint Presentation</vt:lpstr>
      <vt:lpstr>PowerPoint Presentation</vt:lpstr>
      <vt:lpstr>1st </vt:lpstr>
      <vt:lpstr>2nd </vt:lpstr>
      <vt:lpstr>PowerPoint Presentation</vt:lpstr>
      <vt:lpstr>4th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ritsa</dc:creator>
  <cp:lastModifiedBy>a</cp:lastModifiedBy>
  <cp:revision>15</cp:revision>
  <dcterms:modified xsi:type="dcterms:W3CDTF">2020-10-07T15:53:31Z</dcterms:modified>
</cp:coreProperties>
</file>